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56" r:id="rId2"/>
    <p:sldId id="258" r:id="rId3"/>
    <p:sldId id="259" r:id="rId4"/>
    <p:sldId id="261" r:id="rId5"/>
    <p:sldId id="268" r:id="rId6"/>
    <p:sldId id="262" r:id="rId7"/>
    <p:sldId id="263" r:id="rId8"/>
    <p:sldId id="264" r:id="rId9"/>
    <p:sldId id="265" r:id="rId10"/>
    <p:sldId id="267" r:id="rId11"/>
    <p:sldId id="266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2DC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86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8BF21D-2950-4172-8454-AE47293F6DFB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4AD00C-C6C5-47E7-A0BF-2A7CF843A2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78903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8DA9-4E58-4DEE-94A1-B5BD481C0D72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5523-C7AF-437D-9FB5-12329C8E5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1212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8DA9-4E58-4DEE-94A1-B5BD481C0D72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5523-C7AF-437D-9FB5-12329C8E5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8609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8DA9-4E58-4DEE-94A1-B5BD481C0D72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5523-C7AF-437D-9FB5-12329C8E5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1015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8DA9-4E58-4DEE-94A1-B5BD481C0D72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5523-C7AF-437D-9FB5-12329C8E5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6275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8DA9-4E58-4DEE-94A1-B5BD481C0D72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5523-C7AF-437D-9FB5-12329C8E5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2396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8DA9-4E58-4DEE-94A1-B5BD481C0D72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5523-C7AF-437D-9FB5-12329C8E5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0703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8DA9-4E58-4DEE-94A1-B5BD481C0D72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5523-C7AF-437D-9FB5-12329C8E5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307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8DA9-4E58-4DEE-94A1-B5BD481C0D72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5523-C7AF-437D-9FB5-12329C8E5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9504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8DA9-4E58-4DEE-94A1-B5BD481C0D72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5523-C7AF-437D-9FB5-12329C8E5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8723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8DA9-4E58-4DEE-94A1-B5BD481C0D72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5523-C7AF-437D-9FB5-12329C8E5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568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8DA9-4E58-4DEE-94A1-B5BD481C0D72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5523-C7AF-437D-9FB5-12329C8E5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033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28DA9-4E58-4DEE-94A1-B5BD481C0D72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65523-C7AF-437D-9FB5-12329C8E5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1926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 smtClean="0"/>
              <a:t>Hilfe im Haushalt</a:t>
            </a:r>
            <a:endParaRPr lang="cs-CZ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5581650"/>
            <a:ext cx="9144001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2757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7544" y="764704"/>
            <a:ext cx="4040188" cy="639762"/>
          </a:xfrm>
        </p:spPr>
        <p:txBody>
          <a:bodyPr/>
          <a:lstStyle/>
          <a:p>
            <a:r>
              <a:rPr lang="de-DE" dirty="0" smtClean="0"/>
              <a:t>Wir kaufen ein.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572000" y="1268760"/>
            <a:ext cx="4041775" cy="639762"/>
          </a:xfrm>
        </p:spPr>
        <p:txBody>
          <a:bodyPr>
            <a:normAutofit fontScale="92500" lnSpcReduction="20000"/>
          </a:bodyPr>
          <a:lstStyle/>
          <a:p>
            <a:r>
              <a:rPr lang="de-DE" dirty="0" smtClean="0">
                <a:solidFill>
                  <a:schemeClr val="accent1"/>
                </a:solidFill>
              </a:rPr>
              <a:t>Meine Mutter kocht Gemüse- suppe.</a:t>
            </a:r>
            <a:endParaRPr lang="cs-CZ" dirty="0">
              <a:solidFill>
                <a:schemeClr val="accent1"/>
              </a:solidFill>
            </a:endParaRPr>
          </a:p>
        </p:txBody>
      </p:sp>
      <p:pic>
        <p:nvPicPr>
          <p:cNvPr id="6146" name="Picture 2" descr="C:\Users\PetrovaM\AppData\Local\Microsoft\Windows\Temporary Internet Files\Content.IE5\3LMROZMN\MC900090503[1]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2952328" cy="3636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" name="Picture 7" descr="C:\Users\PetrovaM\AppData\Local\Microsoft\Windows\Temporary Internet Files\Content.IE5\2QRF9CYB\MC90029612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564904"/>
            <a:ext cx="3456384" cy="3059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Ovál 12"/>
          <p:cNvSpPr/>
          <p:nvPr/>
        </p:nvSpPr>
        <p:spPr>
          <a:xfrm>
            <a:off x="395536" y="260648"/>
            <a:ext cx="1080120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11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4644008" y="449052"/>
            <a:ext cx="1080120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141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72100" y="1484784"/>
            <a:ext cx="4040188" cy="639762"/>
          </a:xfrm>
        </p:spPr>
        <p:txBody>
          <a:bodyPr>
            <a:normAutofit fontScale="92500" lnSpcReduction="20000"/>
          </a:bodyPr>
          <a:lstStyle/>
          <a:p>
            <a:r>
              <a:rPr lang="de-DE" dirty="0" smtClean="0"/>
              <a:t>Ich wasche ab / ich spüle das Geschirr.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>
                <a:solidFill>
                  <a:schemeClr val="accent1"/>
                </a:solidFill>
              </a:rPr>
              <a:t>Ich lege die Wäsche zusammen.</a:t>
            </a:r>
            <a:endParaRPr lang="cs-CZ" dirty="0">
              <a:solidFill>
                <a:schemeClr val="accent1"/>
              </a:solidFill>
            </a:endParaRPr>
          </a:p>
        </p:txBody>
      </p:sp>
      <p:pic>
        <p:nvPicPr>
          <p:cNvPr id="5125" name="Picture 5" descr="C:\Users\PetrovaM\AppData\Local\Microsoft\Windows\Temporary Internet Files\Content.IE5\3LMROZMN\MC90029017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100" y="2564904"/>
            <a:ext cx="4067944" cy="2708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8" descr="C:\Users\PetrovaM\AppData\Local\Microsoft\Windows\Temporary Internet Files\Content.IE5\9GR3Y94K\MC900233060[1].wmf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708920"/>
            <a:ext cx="3384376" cy="3007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Ovál 11"/>
          <p:cNvSpPr/>
          <p:nvPr/>
        </p:nvSpPr>
        <p:spPr>
          <a:xfrm>
            <a:off x="395536" y="620688"/>
            <a:ext cx="1080120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13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4716016" y="881788"/>
            <a:ext cx="1080120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14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622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b="1" dirty="0" smtClean="0"/>
              <a:t>Sag, was wer macht:</a:t>
            </a:r>
            <a:endParaRPr lang="cs-CZ" sz="3200" b="1" dirty="0"/>
          </a:p>
        </p:txBody>
      </p:sp>
      <p:pic>
        <p:nvPicPr>
          <p:cNvPr id="7172" name="Picture 4" descr="C:\Users\PetrovaM\AppData\Local\Microsoft\Windows\Temporary Internet Files\Content.IE5\3LMROZMN\MC90029895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784" y="2492896"/>
            <a:ext cx="2958976" cy="2561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C:\Users\PetrovaM\AppData\Local\Microsoft\Windows\Temporary Internet Files\Content.IE5\3LMROZMN\MC90015355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635602"/>
            <a:ext cx="2944118" cy="3829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vál 7"/>
          <p:cNvSpPr/>
          <p:nvPr/>
        </p:nvSpPr>
        <p:spPr>
          <a:xfrm>
            <a:off x="550237" y="1556792"/>
            <a:ext cx="1080120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Bild 1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6" name="Ovál 15"/>
          <p:cNvSpPr/>
          <p:nvPr/>
        </p:nvSpPr>
        <p:spPr>
          <a:xfrm>
            <a:off x="4689238" y="1556792"/>
            <a:ext cx="1080120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Bild 2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5014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etrovaM\AppData\Local\Microsoft\Windows\Temporary Internet Files\Content.IE5\9GR3Y94K\MC900352364[1]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348880"/>
            <a:ext cx="2975825" cy="3661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PetrovaM\AppData\Local\Microsoft\Windows\Temporary Internet Files\Content.IE5\3LMROZMN\MC900290756[1].wmf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708920"/>
            <a:ext cx="3287435" cy="3728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Ovál 9"/>
          <p:cNvSpPr/>
          <p:nvPr/>
        </p:nvSpPr>
        <p:spPr>
          <a:xfrm>
            <a:off x="1054014" y="800708"/>
            <a:ext cx="1080120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Bild 3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5256076" y="1412776"/>
            <a:ext cx="1080120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Bild 4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2788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etrovaM\AppData\Local\Microsoft\Windows\Temporary Internet Files\Content.IE5\2QRF9CYB\MC900290781[1]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92896"/>
            <a:ext cx="3471461" cy="3373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PetrovaM\AppData\Local\Microsoft\Windows\Temporary Internet Files\Content.IE5\9GR3Y94K\MC900408016[1].wmf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492896"/>
            <a:ext cx="3070604" cy="344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vál 8"/>
          <p:cNvSpPr/>
          <p:nvPr/>
        </p:nvSpPr>
        <p:spPr>
          <a:xfrm>
            <a:off x="755576" y="1124744"/>
            <a:ext cx="1080120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Bild 5</a:t>
            </a:r>
          </a:p>
        </p:txBody>
      </p:sp>
      <p:sp>
        <p:nvSpPr>
          <p:cNvPr id="10" name="Ovál 9"/>
          <p:cNvSpPr/>
          <p:nvPr/>
        </p:nvSpPr>
        <p:spPr>
          <a:xfrm>
            <a:off x="5220072" y="1628800"/>
            <a:ext cx="1080120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Bild 6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772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PetrovaM\AppData\Local\Microsoft\Windows\Temporary Internet Files\Content.IE5\2QRF9CYB\MC900319920[1]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564904"/>
            <a:ext cx="3045304" cy="3687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PetrovaM\AppData\Local\Microsoft\Windows\Temporary Internet Files\Content.IE5\TKNS5N6P\MP900386713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4469" y="3284984"/>
            <a:ext cx="3657600" cy="2609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vál 10"/>
          <p:cNvSpPr/>
          <p:nvPr/>
        </p:nvSpPr>
        <p:spPr>
          <a:xfrm>
            <a:off x="755576" y="1268760"/>
            <a:ext cx="1080120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Bild 7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4734469" y="1926488"/>
            <a:ext cx="1080120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Bild 8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694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PetrovaM\AppData\Local\Microsoft\Windows\Temporary Internet Files\Content.IE5\2QRF9CYB\MC90028077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828" y="2204864"/>
            <a:ext cx="2880320" cy="3325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3" name="Picture 7" descr="C:\Users\PetrovaM\AppData\Local\Microsoft\Windows\Temporary Internet Files\Content.IE5\TKNS5N6P\MC90022966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204864"/>
            <a:ext cx="3725756" cy="4080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Ovál 13"/>
          <p:cNvSpPr/>
          <p:nvPr/>
        </p:nvSpPr>
        <p:spPr>
          <a:xfrm>
            <a:off x="900388" y="1097124"/>
            <a:ext cx="1080120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4788024" y="1097124"/>
            <a:ext cx="1296144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Bild 10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6568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PetrovaM\AppData\Local\Microsoft\Windows\Temporary Internet Files\Content.IE5\3LMROZMN\MC900090503[1]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2952328" cy="3636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" name="Picture 7" descr="C:\Users\PetrovaM\AppData\Local\Microsoft\Windows\Temporary Internet Files\Content.IE5\2QRF9CYB\MC90029612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564904"/>
            <a:ext cx="3456384" cy="3059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Ovál 12"/>
          <p:cNvSpPr/>
          <p:nvPr/>
        </p:nvSpPr>
        <p:spPr>
          <a:xfrm>
            <a:off x="395536" y="584684"/>
            <a:ext cx="1296144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Bild 11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4932040" y="1234614"/>
            <a:ext cx="1224136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Bild 12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4006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 descr="C:\Users\PetrovaM\AppData\Local\Microsoft\Windows\Temporary Internet Files\Content.IE5\3LMROZMN\MC90029017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100" y="2564904"/>
            <a:ext cx="4067944" cy="2708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8" descr="C:\Users\PetrovaM\AppData\Local\Microsoft\Windows\Temporary Internet Files\Content.IE5\9GR3Y94K\MC900233060[1].wmf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708920"/>
            <a:ext cx="3384376" cy="3007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Ovál 11"/>
          <p:cNvSpPr/>
          <p:nvPr/>
        </p:nvSpPr>
        <p:spPr>
          <a:xfrm>
            <a:off x="499664" y="1124744"/>
            <a:ext cx="1408040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Bild 13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5076056" y="1124744"/>
            <a:ext cx="1296144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Bild 14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8973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2008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de-D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Kontrolliere deine Lösung!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322889"/>
              </p:ext>
            </p:extLst>
          </p:nvPr>
        </p:nvGraphicFramePr>
        <p:xfrm>
          <a:off x="395536" y="1124744"/>
          <a:ext cx="8229600" cy="55626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74440"/>
                <a:gridCol w="7355160"/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de-DE" b="1" dirty="0" smtClean="0"/>
                        <a:t>Bild</a:t>
                      </a:r>
                      <a:r>
                        <a:rPr lang="de-DE" b="1" baseline="0" dirty="0" smtClean="0"/>
                        <a:t> :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Richtige Antwort ist im Infinitiv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de-DE" b="1" dirty="0" smtClean="0"/>
                        <a:t>1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den</a:t>
                      </a:r>
                      <a:r>
                        <a:rPr lang="de-DE" b="1" baseline="0" dirty="0" smtClean="0"/>
                        <a:t> Tisch bedecken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de-DE" b="1" dirty="0" smtClean="0"/>
                        <a:t>2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den Abfallkorb hinaustragen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de-DE" b="1" dirty="0" smtClean="0"/>
                        <a:t>3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Wäsche waschen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de-DE" b="1" dirty="0" smtClean="0"/>
                        <a:t>4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Wäsche</a:t>
                      </a:r>
                      <a:r>
                        <a:rPr lang="de-DE" b="1" baseline="0" dirty="0" smtClean="0"/>
                        <a:t> bügeln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de-DE" b="1" dirty="0" smtClean="0"/>
                        <a:t>5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Wäsche trocknen</a:t>
                      </a:r>
                      <a:r>
                        <a:rPr lang="de-DE" b="1" baseline="0" dirty="0" smtClean="0"/>
                        <a:t> – aufhängen  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de-DE" b="1" dirty="0" smtClean="0"/>
                        <a:t>6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den Fußboden – die Treppe – die Terrasse kehren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de-DE" b="1" dirty="0" smtClean="0"/>
                        <a:t>7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den Fußboden abwischen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de-DE" b="1" dirty="0" smtClean="0"/>
                        <a:t>8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die Glühbirne auswechseln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de-DE" b="1" dirty="0" smtClean="0"/>
                        <a:t>9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das Auto waschen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de-DE" b="1" dirty="0" smtClean="0"/>
                        <a:t>10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das Fenster  putzen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de-DE" b="1" dirty="0" smtClean="0"/>
                        <a:t>11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einkaufen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de-DE" b="1" dirty="0" smtClean="0"/>
                        <a:t>12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kochen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de-DE" b="1" dirty="0" smtClean="0"/>
                        <a:t>13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dirty="0" smtClean="0"/>
                        <a:t>das Geschirr spülen – abwaschen</a:t>
                      </a:r>
                      <a:endParaRPr lang="cs-CZ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de-DE" b="1" dirty="0" smtClean="0"/>
                        <a:t>14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Wäsche zusammenlegen - aufräumen</a:t>
                      </a:r>
                      <a:endParaRPr lang="cs-CZ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463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b="1" dirty="0" smtClean="0"/>
              <a:t> Zum Wortschatz:</a:t>
            </a:r>
            <a:r>
              <a:rPr lang="cs-CZ" sz="3200" b="1" dirty="0" smtClean="0"/>
              <a:t> </a:t>
            </a:r>
            <a:r>
              <a:rPr lang="de-DE" sz="3200" b="1" dirty="0" smtClean="0"/>
              <a:t>Schreibe im Arbeitsblatt deutsche Bedeutung.</a:t>
            </a:r>
            <a:r>
              <a:rPr lang="cs-CZ" sz="3200" b="1" dirty="0" smtClean="0"/>
              <a:t> </a:t>
            </a:r>
            <a:endParaRPr lang="cs-CZ" sz="3200" b="1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74943037"/>
              </p:ext>
            </p:extLst>
          </p:nvPr>
        </p:nvGraphicFramePr>
        <p:xfrm>
          <a:off x="457200" y="1600200"/>
          <a:ext cx="4038600" cy="4617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19300"/>
                <a:gridCol w="20193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Deutsch: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Česky: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Staub</a:t>
                      </a:r>
                      <a:r>
                        <a:rPr lang="de-DE" baseline="0" dirty="0" smtClean="0"/>
                        <a:t> saugen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vysávat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Staub wischen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utírat prach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 smtClean="0">
                          <a:solidFill>
                            <a:schemeClr val="accent2"/>
                          </a:solidFill>
                        </a:rPr>
                        <a:t>ab</a:t>
                      </a:r>
                      <a:r>
                        <a:rPr lang="de-DE" dirty="0" smtClean="0"/>
                        <a:t>waschen</a:t>
                      </a:r>
                      <a:br>
                        <a:rPr lang="de-DE" dirty="0" smtClean="0"/>
                      </a:br>
                      <a:r>
                        <a:rPr lang="de-DE" dirty="0" smtClean="0"/>
                        <a:t>s Geschirr spülen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umývat nádobí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e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dirty="0" smtClean="0"/>
                        <a:t>Wäsche</a:t>
                      </a:r>
                      <a:r>
                        <a:rPr lang="de-DE" baseline="0" dirty="0" smtClean="0"/>
                        <a:t> waschen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prát prádlo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baseline="0" dirty="0" smtClean="0"/>
                        <a:t>Wäsche </a:t>
                      </a:r>
                      <a:r>
                        <a:rPr lang="de-DE" b="1" baseline="0" dirty="0" smtClean="0">
                          <a:solidFill>
                            <a:schemeClr val="accent2"/>
                          </a:solidFill>
                        </a:rPr>
                        <a:t>auf</a:t>
                      </a:r>
                      <a:r>
                        <a:rPr lang="de-DE" baseline="0" dirty="0" smtClean="0"/>
                        <a:t>hängen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věšet prádlo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Wäsche trocknen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sušit prádlo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Wäsche bügeln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žehlit prádlo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Wäsche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="1" baseline="0" dirty="0" smtClean="0">
                          <a:solidFill>
                            <a:schemeClr val="accent2"/>
                          </a:solidFill>
                        </a:rPr>
                        <a:t>zusammen</a:t>
                      </a:r>
                      <a:r>
                        <a:rPr lang="de-DE" baseline="0" dirty="0" smtClean="0"/>
                        <a:t>legen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skládat prádlo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Wäsche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="1" baseline="0" dirty="0" smtClean="0">
                          <a:solidFill>
                            <a:schemeClr val="accent2"/>
                          </a:solidFill>
                        </a:rPr>
                        <a:t>auf</a:t>
                      </a:r>
                      <a:r>
                        <a:rPr lang="de-DE" baseline="0" dirty="0" smtClean="0"/>
                        <a:t>räumen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uklízet prádlo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Fenster putzen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čistit okna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Zástupný symbol pro obsah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09920756"/>
              </p:ext>
            </p:extLst>
          </p:nvPr>
        </p:nvGraphicFramePr>
        <p:xfrm>
          <a:off x="4648200" y="1600200"/>
          <a:ext cx="4038600" cy="4785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19300"/>
                <a:gridCol w="20193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Deutsch: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Česky: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kehren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zametat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den Fußboden wischen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vytírat podlahu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den Abfallkorb </a:t>
                      </a:r>
                      <a:r>
                        <a:rPr lang="de-DE" b="1" dirty="0" smtClean="0">
                          <a:solidFill>
                            <a:schemeClr val="accent1"/>
                          </a:solidFill>
                        </a:rPr>
                        <a:t>hinaus</a:t>
                      </a:r>
                      <a:r>
                        <a:rPr lang="de-DE" dirty="0" smtClean="0"/>
                        <a:t>tragen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vynést koš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lüften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větrat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</a:t>
                      </a:r>
                      <a:r>
                        <a:rPr lang="de-DE" baseline="0" dirty="0" smtClean="0"/>
                        <a:t> Bett machen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ustlat postel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den Tisch decken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prostřít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den Tisch </a:t>
                      </a:r>
                      <a:r>
                        <a:rPr lang="de-DE" b="1" dirty="0" smtClean="0">
                          <a:solidFill>
                            <a:schemeClr val="accent1"/>
                          </a:solidFill>
                        </a:rPr>
                        <a:t>ab</a:t>
                      </a:r>
                      <a:r>
                        <a:rPr lang="de-DE" dirty="0" smtClean="0"/>
                        <a:t>räumen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uklidit stůl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 smtClean="0">
                          <a:solidFill>
                            <a:schemeClr val="accent1"/>
                          </a:solidFill>
                        </a:rPr>
                        <a:t>ein</a:t>
                      </a:r>
                      <a:r>
                        <a:rPr lang="de-DE" dirty="0" smtClean="0"/>
                        <a:t>kaufen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nakupovat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die</a:t>
                      </a:r>
                      <a:r>
                        <a:rPr lang="de-DE" baseline="0" dirty="0" smtClean="0"/>
                        <a:t> Glühbirne </a:t>
                      </a:r>
                      <a:r>
                        <a:rPr lang="de-DE" b="1" baseline="0" dirty="0" smtClean="0">
                          <a:solidFill>
                            <a:srgbClr val="0070C0"/>
                          </a:solidFill>
                        </a:rPr>
                        <a:t>aus</a:t>
                      </a:r>
                      <a:r>
                        <a:rPr lang="de-DE" baseline="0" dirty="0" smtClean="0"/>
                        <a:t>wechseln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vyměnit žárovku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283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2"/>
                </a:solidFill>
              </a:rPr>
              <a:t>Trennbare Präfixe: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b="1" spc="300" dirty="0" smtClean="0">
                <a:solidFill>
                  <a:srgbClr val="00B050"/>
                </a:solidFill>
              </a:rPr>
              <a:t>Odlučitelná předpona:</a:t>
            </a:r>
          </a:p>
          <a:p>
            <a:endParaRPr lang="cs-CZ" sz="2400" b="1" dirty="0"/>
          </a:p>
          <a:p>
            <a:r>
              <a:rPr lang="de-DE" sz="2400" b="1" dirty="0" smtClean="0"/>
              <a:t>Ich wasche </a:t>
            </a:r>
            <a:r>
              <a:rPr lang="de-DE" sz="2400" b="1" dirty="0" smtClean="0">
                <a:solidFill>
                  <a:srgbClr val="FF0000"/>
                </a:solidFill>
              </a:rPr>
              <a:t>ab</a:t>
            </a:r>
            <a:r>
              <a:rPr lang="de-DE" sz="2400" b="1" dirty="0" smtClean="0"/>
              <a:t>.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rgbClr val="00B050"/>
                </a:solidFill>
              </a:rPr>
              <a:t>V hlavní větě se odlučuje.</a:t>
            </a:r>
            <a:endParaRPr lang="de-DE" sz="2400" b="1" dirty="0" smtClean="0">
              <a:solidFill>
                <a:srgbClr val="00B050"/>
              </a:solidFill>
            </a:endParaRPr>
          </a:p>
          <a:p>
            <a:r>
              <a:rPr lang="de-DE" sz="2400" b="1" dirty="0" smtClean="0"/>
              <a:t>Ich muss nach dem Mittagessen </a:t>
            </a:r>
            <a:r>
              <a:rPr lang="de-DE" sz="2400" b="1" dirty="0" smtClean="0">
                <a:solidFill>
                  <a:schemeClr val="tx2"/>
                </a:solidFill>
              </a:rPr>
              <a:t>abwaschen</a:t>
            </a:r>
            <a:r>
              <a:rPr lang="de-DE" sz="2400" b="1" dirty="0" smtClean="0"/>
              <a:t>.</a:t>
            </a:r>
            <a:endParaRPr lang="cs-CZ" sz="2400" b="1" dirty="0"/>
          </a:p>
          <a:p>
            <a:pPr marL="0" indent="0">
              <a:buNone/>
            </a:pPr>
            <a:r>
              <a:rPr lang="cs-CZ" sz="2400" b="1" dirty="0" smtClean="0">
                <a:solidFill>
                  <a:srgbClr val="00B050"/>
                </a:solidFill>
              </a:rPr>
              <a:t>V infinitivu se neodlučuje.</a:t>
            </a:r>
            <a:endParaRPr lang="de-DE" sz="2400" b="1" dirty="0" smtClean="0">
              <a:solidFill>
                <a:srgbClr val="00B050"/>
              </a:solidFill>
            </a:endParaRPr>
          </a:p>
          <a:p>
            <a:r>
              <a:rPr lang="de-DE" sz="2400" b="1" dirty="0" smtClean="0"/>
              <a:t>Ich kann mit dir nicht ins Kino gehen, weil ich </a:t>
            </a:r>
            <a:r>
              <a:rPr lang="de-DE" sz="2400" b="1" dirty="0" smtClean="0">
                <a:solidFill>
                  <a:srgbClr val="FF0000"/>
                </a:solidFill>
              </a:rPr>
              <a:t>ab</a:t>
            </a:r>
            <a:r>
              <a:rPr lang="de-DE" sz="2400" b="1" dirty="0" smtClean="0"/>
              <a:t>wasche.</a:t>
            </a:r>
            <a:endParaRPr lang="cs-CZ" sz="2400" b="1" dirty="0" smtClean="0"/>
          </a:p>
          <a:p>
            <a:pPr marL="0" indent="0">
              <a:buNone/>
            </a:pPr>
            <a:r>
              <a:rPr lang="cs-CZ" sz="2400" b="1" dirty="0" smtClean="0">
                <a:solidFill>
                  <a:srgbClr val="00B050"/>
                </a:solidFill>
              </a:rPr>
              <a:t>Ve vedlejší větě se stává neodlučitelnou.</a:t>
            </a:r>
            <a:endParaRPr lang="de-DE" sz="2400" b="1" dirty="0" smtClean="0">
              <a:solidFill>
                <a:srgbClr val="00B050"/>
              </a:solidFill>
            </a:endParaRPr>
          </a:p>
          <a:p>
            <a:r>
              <a:rPr lang="de-DE" sz="2400" b="1" dirty="0" smtClean="0"/>
              <a:t>………., weil ich </a:t>
            </a:r>
            <a:r>
              <a:rPr lang="de-DE" sz="2400" b="1" dirty="0" smtClean="0">
                <a:solidFill>
                  <a:schemeClr val="tx2"/>
                </a:solidFill>
              </a:rPr>
              <a:t>abwaschen</a:t>
            </a:r>
            <a:r>
              <a:rPr lang="de-DE" sz="2400" b="1" dirty="0" smtClean="0"/>
              <a:t> muss</a:t>
            </a:r>
            <a:r>
              <a:rPr lang="cs-CZ" sz="2400" b="1" dirty="0" smtClean="0"/>
              <a:t>.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rgbClr val="00B050"/>
                </a:solidFill>
              </a:rPr>
              <a:t>V infinitivu se neodlučuje.</a:t>
            </a:r>
            <a:r>
              <a:rPr lang="de-DE" sz="2400" b="1" dirty="0" smtClean="0">
                <a:solidFill>
                  <a:srgbClr val="00B050"/>
                </a:solidFill>
              </a:rPr>
              <a:t> </a:t>
            </a:r>
          </a:p>
          <a:p>
            <a:r>
              <a:rPr lang="de-DE" sz="2400" b="1" dirty="0" smtClean="0"/>
              <a:t>Wasch ab!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rgbClr val="00B050"/>
                </a:solidFill>
              </a:rPr>
              <a:t>V rozkazovacím způsobu se odlučuje.</a:t>
            </a:r>
            <a:endParaRPr lang="de-DE" sz="2400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de-DE" sz="2400" b="1" dirty="0" smtClean="0">
                <a:solidFill>
                  <a:schemeClr val="accent3"/>
                </a:solidFill>
              </a:rPr>
              <a:t> </a:t>
            </a:r>
          </a:p>
          <a:p>
            <a:pPr marL="0" indent="0">
              <a:buNone/>
            </a:pPr>
            <a:endParaRPr lang="de-DE" sz="2400" b="1" dirty="0" smtClean="0"/>
          </a:p>
          <a:p>
            <a:endParaRPr lang="de-DE" sz="2400" b="1" dirty="0"/>
          </a:p>
          <a:p>
            <a:endParaRPr lang="cs-CZ" sz="2400" b="1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de-DE" sz="2400" b="1" dirty="0">
                <a:solidFill>
                  <a:srgbClr val="FF0000"/>
                </a:solidFill>
              </a:rPr>
              <a:t>a</a:t>
            </a:r>
            <a:r>
              <a:rPr lang="de-DE" sz="2400" b="1" dirty="0" smtClean="0">
                <a:solidFill>
                  <a:srgbClr val="FF0000"/>
                </a:solidFill>
              </a:rPr>
              <a:t>b</a:t>
            </a:r>
            <a:r>
              <a:rPr lang="de-DE" sz="2400" b="1" dirty="0" smtClean="0"/>
              <a:t>waschen</a:t>
            </a:r>
            <a:br>
              <a:rPr lang="de-DE" sz="2400" b="1" dirty="0" smtClean="0"/>
            </a:br>
            <a:r>
              <a:rPr lang="de-DE" sz="2400" b="1" dirty="0" smtClean="0">
                <a:solidFill>
                  <a:srgbClr val="FF0000"/>
                </a:solidFill>
              </a:rPr>
              <a:t>auf</a:t>
            </a:r>
            <a:r>
              <a:rPr lang="de-DE" sz="2400" b="1" dirty="0" smtClean="0"/>
              <a:t>hängen</a:t>
            </a:r>
            <a:br>
              <a:rPr lang="de-DE" sz="2400" b="1" dirty="0" smtClean="0"/>
            </a:br>
            <a:r>
              <a:rPr lang="de-DE" sz="2400" b="1" dirty="0" smtClean="0">
                <a:solidFill>
                  <a:srgbClr val="FF0000"/>
                </a:solidFill>
              </a:rPr>
              <a:t>zusammen</a:t>
            </a:r>
            <a:r>
              <a:rPr lang="de-DE" sz="2400" b="1" dirty="0" smtClean="0"/>
              <a:t>legen</a:t>
            </a:r>
            <a:br>
              <a:rPr lang="de-DE" sz="2400" b="1" dirty="0" smtClean="0"/>
            </a:br>
            <a:r>
              <a:rPr lang="de-DE" sz="2400" b="1" dirty="0" smtClean="0">
                <a:solidFill>
                  <a:srgbClr val="FF0000"/>
                </a:solidFill>
              </a:rPr>
              <a:t>auf</a:t>
            </a:r>
            <a:r>
              <a:rPr lang="de-DE" sz="2400" b="1" dirty="0" smtClean="0"/>
              <a:t>räumen</a:t>
            </a:r>
            <a:br>
              <a:rPr lang="de-DE" sz="2400" b="1" dirty="0" smtClean="0"/>
            </a:br>
            <a:r>
              <a:rPr lang="de-DE" sz="2400" b="1" dirty="0" smtClean="0">
                <a:solidFill>
                  <a:srgbClr val="FF0000"/>
                </a:solidFill>
              </a:rPr>
              <a:t>ab</a:t>
            </a:r>
            <a:r>
              <a:rPr lang="de-DE" sz="2400" b="1" dirty="0" smtClean="0"/>
              <a:t>räumen</a:t>
            </a:r>
            <a:br>
              <a:rPr lang="de-DE" sz="2400" b="1" dirty="0" smtClean="0"/>
            </a:br>
            <a:r>
              <a:rPr lang="de-DE" sz="2400" b="1" dirty="0" smtClean="0">
                <a:solidFill>
                  <a:srgbClr val="FF0000"/>
                </a:solidFill>
              </a:rPr>
              <a:t>hinaus</a:t>
            </a:r>
            <a:r>
              <a:rPr lang="de-DE" sz="2400" b="1" dirty="0" smtClean="0"/>
              <a:t>tragen</a:t>
            </a:r>
            <a:br>
              <a:rPr lang="de-DE" sz="2400" b="1" dirty="0" smtClean="0"/>
            </a:br>
            <a:r>
              <a:rPr lang="de-DE" sz="2400" b="1" dirty="0" smtClean="0">
                <a:solidFill>
                  <a:srgbClr val="FF0000"/>
                </a:solidFill>
              </a:rPr>
              <a:t>ein</a:t>
            </a:r>
            <a:r>
              <a:rPr lang="de-DE" sz="2400" b="1" dirty="0" smtClean="0"/>
              <a:t>kaufen</a:t>
            </a:r>
            <a:br>
              <a:rPr lang="de-DE" sz="2400" b="1" dirty="0" smtClean="0"/>
            </a:b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342968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de-DE" dirty="0"/>
              <a:t>t</a:t>
            </a:r>
            <a:r>
              <a:rPr lang="de-DE" dirty="0" smtClean="0"/>
              <a:t>ypisch </a:t>
            </a:r>
            <a:r>
              <a:rPr lang="de-DE" dirty="0" smtClean="0">
                <a:solidFill>
                  <a:srgbClr val="0070C0"/>
                </a:solidFill>
              </a:rPr>
              <a:t>männlich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b="1" dirty="0">
                <a:solidFill>
                  <a:schemeClr val="accent1"/>
                </a:solidFill>
              </a:rPr>
              <a:t>d</a:t>
            </a:r>
            <a:r>
              <a:rPr lang="de-DE" b="1" dirty="0" smtClean="0">
                <a:solidFill>
                  <a:schemeClr val="accent1"/>
                </a:solidFill>
              </a:rPr>
              <a:t>ie Glühbirne auswechseln</a:t>
            </a:r>
          </a:p>
          <a:p>
            <a:r>
              <a:rPr lang="de-DE" b="1" dirty="0" smtClean="0">
                <a:solidFill>
                  <a:schemeClr val="accent1"/>
                </a:solidFill>
              </a:rPr>
              <a:t>Staub saugen</a:t>
            </a:r>
          </a:p>
          <a:p>
            <a:r>
              <a:rPr lang="de-DE" b="1" dirty="0">
                <a:solidFill>
                  <a:schemeClr val="accent1"/>
                </a:solidFill>
              </a:rPr>
              <a:t>d</a:t>
            </a:r>
            <a:r>
              <a:rPr lang="de-DE" b="1" dirty="0" smtClean="0">
                <a:solidFill>
                  <a:schemeClr val="accent1"/>
                </a:solidFill>
              </a:rPr>
              <a:t>en Fußboden, die Treppe, die Terrasse kehren</a:t>
            </a:r>
          </a:p>
          <a:p>
            <a:r>
              <a:rPr lang="de-DE" b="1" dirty="0">
                <a:solidFill>
                  <a:schemeClr val="accent1"/>
                </a:solidFill>
              </a:rPr>
              <a:t>e</a:t>
            </a:r>
            <a:r>
              <a:rPr lang="de-DE" b="1" dirty="0" smtClean="0">
                <a:solidFill>
                  <a:schemeClr val="accent1"/>
                </a:solidFill>
              </a:rPr>
              <a:t>lektrische Geräte, das Auto, das </a:t>
            </a:r>
            <a:r>
              <a:rPr lang="de-DE" b="1" dirty="0">
                <a:solidFill>
                  <a:schemeClr val="accent1"/>
                </a:solidFill>
              </a:rPr>
              <a:t>F</a:t>
            </a:r>
            <a:r>
              <a:rPr lang="de-DE" b="1" dirty="0" smtClean="0">
                <a:solidFill>
                  <a:schemeClr val="accent1"/>
                </a:solidFill>
              </a:rPr>
              <a:t>ahrrad reparieren</a:t>
            </a:r>
          </a:p>
          <a:p>
            <a:r>
              <a:rPr lang="de-DE" b="1" dirty="0" smtClean="0">
                <a:solidFill>
                  <a:schemeClr val="accent1"/>
                </a:solidFill>
              </a:rPr>
              <a:t>???</a:t>
            </a:r>
            <a:endParaRPr lang="de-DE" b="1" dirty="0">
              <a:solidFill>
                <a:schemeClr val="accent1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de-DE" dirty="0"/>
              <a:t>t</a:t>
            </a:r>
            <a:r>
              <a:rPr lang="de-DE" dirty="0" smtClean="0"/>
              <a:t>ypisch </a:t>
            </a:r>
            <a:r>
              <a:rPr lang="de-DE" dirty="0" smtClean="0">
                <a:solidFill>
                  <a:srgbClr val="FF0000"/>
                </a:solidFill>
              </a:rPr>
              <a:t>weiblich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de-DE" b="1" dirty="0" smtClean="0">
                <a:solidFill>
                  <a:srgbClr val="FF0000"/>
                </a:solidFill>
              </a:rPr>
              <a:t>kochen, braten, backen, ….</a:t>
            </a:r>
          </a:p>
          <a:p>
            <a:r>
              <a:rPr lang="de-DE" b="1" dirty="0" smtClean="0">
                <a:solidFill>
                  <a:srgbClr val="FF0000"/>
                </a:solidFill>
              </a:rPr>
              <a:t>Staub wischen</a:t>
            </a:r>
          </a:p>
          <a:p>
            <a:r>
              <a:rPr lang="de-DE" b="1" dirty="0" smtClean="0">
                <a:solidFill>
                  <a:srgbClr val="FF0000"/>
                </a:solidFill>
              </a:rPr>
              <a:t>Fenster putzen</a:t>
            </a:r>
          </a:p>
          <a:p>
            <a:r>
              <a:rPr lang="de-DE" b="1" dirty="0">
                <a:solidFill>
                  <a:srgbClr val="FF0000"/>
                </a:solidFill>
              </a:rPr>
              <a:t>b</a:t>
            </a:r>
            <a:r>
              <a:rPr lang="de-DE" b="1" dirty="0" smtClean="0">
                <a:solidFill>
                  <a:srgbClr val="FF0000"/>
                </a:solidFill>
              </a:rPr>
              <a:t>ügeln</a:t>
            </a:r>
          </a:p>
          <a:p>
            <a:r>
              <a:rPr lang="de-DE" b="1" dirty="0" smtClean="0">
                <a:solidFill>
                  <a:srgbClr val="FF0000"/>
                </a:solidFill>
              </a:rPr>
              <a:t>Wäsche waschen</a:t>
            </a:r>
          </a:p>
          <a:p>
            <a:r>
              <a:rPr lang="de-DE" b="1" dirty="0" smtClean="0">
                <a:solidFill>
                  <a:srgbClr val="FF0000"/>
                </a:solidFill>
              </a:rPr>
              <a:t>???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800" b="1" dirty="0" smtClean="0"/>
              <a:t>Welche von diesen Hausarbeiten machen überwiegend </a:t>
            </a:r>
            <a:r>
              <a:rPr lang="de-DE" sz="2800" b="1" dirty="0" smtClean="0">
                <a:solidFill>
                  <a:srgbClr val="0070C0"/>
                </a:solidFill>
              </a:rPr>
              <a:t>Männer</a:t>
            </a:r>
            <a:r>
              <a:rPr lang="de-DE" sz="2800" b="1" dirty="0" smtClean="0"/>
              <a:t> und welche von ihnen </a:t>
            </a:r>
            <a:r>
              <a:rPr lang="de-DE" sz="2800" b="1" dirty="0" smtClean="0">
                <a:solidFill>
                  <a:srgbClr val="FF0000"/>
                </a:solidFill>
              </a:rPr>
              <a:t>Frauen</a:t>
            </a:r>
            <a:r>
              <a:rPr lang="de-DE" sz="2800" b="1" dirty="0" smtClean="0"/>
              <a:t>?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699377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b="1" dirty="0" smtClean="0"/>
              <a:t>Wir</a:t>
            </a:r>
            <a:r>
              <a:rPr lang="cs-CZ" sz="3200" b="1" dirty="0" smtClean="0"/>
              <a:t> </a:t>
            </a:r>
            <a:r>
              <a:rPr lang="de-DE" sz="3200" b="1" dirty="0" smtClean="0"/>
              <a:t>üben den Wortschatz:</a:t>
            </a:r>
            <a:endParaRPr lang="cs-CZ" sz="32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86978" y="1268760"/>
            <a:ext cx="4040188" cy="639762"/>
          </a:xfrm>
        </p:spPr>
        <p:txBody>
          <a:bodyPr>
            <a:normAutofit fontScale="92500" lnSpcReduction="20000"/>
          </a:bodyPr>
          <a:lstStyle/>
          <a:p>
            <a:r>
              <a:rPr lang="de-DE" dirty="0" smtClean="0"/>
              <a:t>Ich decke vor dem Mittagessen den Tisch. 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4008" y="1844824"/>
            <a:ext cx="4041775" cy="639762"/>
          </a:xfrm>
        </p:spPr>
        <p:txBody>
          <a:bodyPr>
            <a:noAutofit/>
          </a:bodyPr>
          <a:lstStyle/>
          <a:p>
            <a:r>
              <a:rPr lang="de-DE" sz="2200" dirty="0" smtClean="0">
                <a:solidFill>
                  <a:schemeClr val="accent1"/>
                </a:solidFill>
              </a:rPr>
              <a:t>Mein Vater trägt den Abfallkorb hinaus.</a:t>
            </a:r>
            <a:endParaRPr lang="cs-CZ" sz="2200" dirty="0">
              <a:solidFill>
                <a:schemeClr val="accent1"/>
              </a:solidFill>
            </a:endParaRPr>
          </a:p>
        </p:txBody>
      </p:sp>
      <p:pic>
        <p:nvPicPr>
          <p:cNvPr id="7172" name="Picture 4" descr="C:\Users\PetrovaM\AppData\Local\Microsoft\Windows\Temporary Internet Files\Content.IE5\3LMROZMN\MC90029895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784" y="2492896"/>
            <a:ext cx="2958976" cy="2561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C:\Users\PetrovaM\AppData\Local\Microsoft\Windows\Temporary Internet Files\Content.IE5\3LMROZMN\MC90015355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635602"/>
            <a:ext cx="2944118" cy="3829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vál 7"/>
          <p:cNvSpPr/>
          <p:nvPr/>
        </p:nvSpPr>
        <p:spPr>
          <a:xfrm>
            <a:off x="395536" y="620688"/>
            <a:ext cx="1080120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6" name="Ovál 15"/>
          <p:cNvSpPr/>
          <p:nvPr/>
        </p:nvSpPr>
        <p:spPr>
          <a:xfrm>
            <a:off x="4716016" y="1097124"/>
            <a:ext cx="1080120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2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807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23528" y="1268760"/>
            <a:ext cx="4040188" cy="639762"/>
          </a:xfrm>
        </p:spPr>
        <p:txBody>
          <a:bodyPr>
            <a:normAutofit fontScale="92500" lnSpcReduction="20000"/>
          </a:bodyPr>
          <a:lstStyle/>
          <a:p>
            <a:r>
              <a:rPr lang="de-DE" dirty="0" smtClean="0"/>
              <a:t>Meine Mutti wäscht Wäsche in der Waschmaschine.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16016" y="1556792"/>
            <a:ext cx="4041775" cy="639762"/>
          </a:xfrm>
        </p:spPr>
        <p:txBody>
          <a:bodyPr/>
          <a:lstStyle/>
          <a:p>
            <a:r>
              <a:rPr lang="de-DE" dirty="0" smtClean="0">
                <a:solidFill>
                  <a:schemeClr val="accent1"/>
                </a:solidFill>
              </a:rPr>
              <a:t>Meine Schwester bügelt.</a:t>
            </a:r>
            <a:endParaRPr lang="cs-CZ" dirty="0">
              <a:solidFill>
                <a:schemeClr val="accent1"/>
              </a:solidFill>
            </a:endParaRPr>
          </a:p>
        </p:txBody>
      </p:sp>
      <p:pic>
        <p:nvPicPr>
          <p:cNvPr id="1026" name="Picture 2" descr="C:\Users\PetrovaM\AppData\Local\Microsoft\Windows\Temporary Internet Files\Content.IE5\9GR3Y94K\MC900352364[1]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348880"/>
            <a:ext cx="2975825" cy="3661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PetrovaM\AppData\Local\Microsoft\Windows\Temporary Internet Files\Content.IE5\3LMROZMN\MC900290756[1].wmf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708920"/>
            <a:ext cx="3287435" cy="3728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Ovál 9"/>
          <p:cNvSpPr/>
          <p:nvPr/>
        </p:nvSpPr>
        <p:spPr>
          <a:xfrm>
            <a:off x="539552" y="476672"/>
            <a:ext cx="1080120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3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4716016" y="944724"/>
            <a:ext cx="1080120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4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534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5536" y="1267367"/>
            <a:ext cx="4040188" cy="1224136"/>
          </a:xfrm>
        </p:spPr>
        <p:txBody>
          <a:bodyPr>
            <a:normAutofit fontScale="92500"/>
          </a:bodyPr>
          <a:lstStyle/>
          <a:p>
            <a:r>
              <a:rPr lang="de-DE" sz="2200" dirty="0" smtClean="0"/>
              <a:t>Sie hängt die Wäsche auf.</a:t>
            </a:r>
          </a:p>
          <a:p>
            <a:r>
              <a:rPr lang="de-DE" sz="2200" dirty="0" smtClean="0"/>
              <a:t>Wenn es sonnig ist, trocknet meine Mutti die Wäsche draußen,</a:t>
            </a:r>
            <a:endParaRPr lang="cs-CZ" sz="22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00546" y="1700808"/>
            <a:ext cx="4041775" cy="639762"/>
          </a:xfrm>
        </p:spPr>
        <p:txBody>
          <a:bodyPr>
            <a:normAutofit fontScale="92500" lnSpcReduction="20000"/>
          </a:bodyPr>
          <a:lstStyle/>
          <a:p>
            <a:r>
              <a:rPr lang="de-DE" sz="2200" dirty="0" smtClean="0">
                <a:solidFill>
                  <a:schemeClr val="accent1"/>
                </a:solidFill>
              </a:rPr>
              <a:t>Er kehrt den Fußboden – die Treppe – die Terrasse.</a:t>
            </a:r>
            <a:endParaRPr lang="cs-CZ" sz="2200" dirty="0">
              <a:solidFill>
                <a:schemeClr val="accent1"/>
              </a:solidFill>
            </a:endParaRPr>
          </a:p>
        </p:txBody>
      </p:sp>
      <p:pic>
        <p:nvPicPr>
          <p:cNvPr id="2050" name="Picture 2" descr="C:\Users\PetrovaM\AppData\Local\Microsoft\Windows\Temporary Internet Files\Content.IE5\2QRF9CYB\MC900290781[1]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92896"/>
            <a:ext cx="3471461" cy="3373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PetrovaM\AppData\Local\Microsoft\Windows\Temporary Internet Files\Content.IE5\9GR3Y94K\MC900408016[1].wmf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492896"/>
            <a:ext cx="3070604" cy="344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vál 8"/>
          <p:cNvSpPr/>
          <p:nvPr/>
        </p:nvSpPr>
        <p:spPr>
          <a:xfrm>
            <a:off x="405683" y="476672"/>
            <a:ext cx="1080120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5</a:t>
            </a:r>
            <a:endParaRPr lang="de-DE" b="1" dirty="0" smtClean="0">
              <a:solidFill>
                <a:schemeClr val="tx1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4733951" y="1065643"/>
            <a:ext cx="1080120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6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990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79512" y="1546468"/>
            <a:ext cx="4040188" cy="639762"/>
          </a:xfrm>
        </p:spPr>
        <p:txBody>
          <a:bodyPr/>
          <a:lstStyle/>
          <a:p>
            <a:r>
              <a:rPr lang="de-DE" dirty="0" smtClean="0"/>
              <a:t>Er / sie wischt den Fußboden.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542381" y="1844824"/>
            <a:ext cx="4041775" cy="639762"/>
          </a:xfrm>
        </p:spPr>
        <p:txBody>
          <a:bodyPr/>
          <a:lstStyle/>
          <a:p>
            <a:r>
              <a:rPr lang="de-DE" dirty="0" smtClean="0">
                <a:solidFill>
                  <a:schemeClr val="accent1"/>
                </a:solidFill>
              </a:rPr>
              <a:t>Er wechselt die Glühbirne aus.</a:t>
            </a:r>
          </a:p>
        </p:txBody>
      </p:sp>
      <p:pic>
        <p:nvPicPr>
          <p:cNvPr id="3074" name="Picture 2" descr="C:\Users\PetrovaM\AppData\Local\Microsoft\Windows\Temporary Internet Files\Content.IE5\2QRF9CYB\MC900319920[1]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564904"/>
            <a:ext cx="3045304" cy="3687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PetrovaM\AppData\Local\Microsoft\Windows\Temporary Internet Files\Content.IE5\TKNS5N6P\MP900386713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4469" y="3284984"/>
            <a:ext cx="3657600" cy="2609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vál 10"/>
          <p:cNvSpPr/>
          <p:nvPr/>
        </p:nvSpPr>
        <p:spPr>
          <a:xfrm>
            <a:off x="413222" y="879514"/>
            <a:ext cx="1080120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7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4572000" y="1268760"/>
            <a:ext cx="1080120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8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174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28894" y="1268760"/>
            <a:ext cx="4040188" cy="639762"/>
          </a:xfrm>
        </p:spPr>
        <p:txBody>
          <a:bodyPr/>
          <a:lstStyle/>
          <a:p>
            <a:r>
              <a:rPr lang="de-DE" dirty="0" smtClean="0"/>
              <a:t>Mein Vater wäscht das Auto.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30014" y="1380927"/>
            <a:ext cx="4041775" cy="639762"/>
          </a:xfrm>
        </p:spPr>
        <p:txBody>
          <a:bodyPr>
            <a:normAutofit fontScale="92500"/>
          </a:bodyPr>
          <a:lstStyle/>
          <a:p>
            <a:r>
              <a:rPr lang="de-DE" dirty="0" smtClean="0">
                <a:solidFill>
                  <a:schemeClr val="accent1"/>
                </a:solidFill>
              </a:rPr>
              <a:t>Meine Mutter putzt das Fenster.</a:t>
            </a:r>
            <a:endParaRPr lang="cs-CZ" dirty="0">
              <a:solidFill>
                <a:schemeClr val="accent1"/>
              </a:solidFill>
            </a:endParaRPr>
          </a:p>
        </p:txBody>
      </p:sp>
      <p:pic>
        <p:nvPicPr>
          <p:cNvPr id="4099" name="Picture 3" descr="C:\Users\PetrovaM\AppData\Local\Microsoft\Windows\Temporary Internet Files\Content.IE5\2QRF9CYB\MC90028077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828" y="2204864"/>
            <a:ext cx="2880320" cy="3325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3" name="Picture 7" descr="C:\Users\PetrovaM\AppData\Local\Microsoft\Windows\Temporary Internet Files\Content.IE5\TKNS5N6P\MC90022966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204864"/>
            <a:ext cx="3725756" cy="4080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Ovál 13"/>
          <p:cNvSpPr/>
          <p:nvPr/>
        </p:nvSpPr>
        <p:spPr>
          <a:xfrm>
            <a:off x="395536" y="449052"/>
            <a:ext cx="1080120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4702313" y="773088"/>
            <a:ext cx="1080120" cy="6480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10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7782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450</Words>
  <Application>Microsoft Office PowerPoint</Application>
  <PresentationFormat>Předvádění na obrazovce (4:3)</PresentationFormat>
  <Paragraphs>150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systému Office</vt:lpstr>
      <vt:lpstr>Hilfe im Haushalt</vt:lpstr>
      <vt:lpstr> Zum Wortschatz: Schreibe im Arbeitsblatt deutsche Bedeutung. </vt:lpstr>
      <vt:lpstr>Trennbare Präfixe:</vt:lpstr>
      <vt:lpstr>Welche von diesen Hausarbeiten machen überwiegend Männer und welche von ihnen Frauen?</vt:lpstr>
      <vt:lpstr>Wir üben den Wortschatz: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Sag, was wer macht: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Kontrolliere deine Lösung!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Hilfe im Haushalt</dc:title>
  <dc:creator>Ucitel_NB50</dc:creator>
  <cp:lastModifiedBy>Ucitel_NB50</cp:lastModifiedBy>
  <cp:revision>26</cp:revision>
  <dcterms:created xsi:type="dcterms:W3CDTF">2012-10-13T05:56:45Z</dcterms:created>
  <dcterms:modified xsi:type="dcterms:W3CDTF">2012-11-01T11:58:42Z</dcterms:modified>
</cp:coreProperties>
</file>