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2" r:id="rId3"/>
    <p:sldId id="264" r:id="rId4"/>
    <p:sldId id="265" r:id="rId5"/>
    <p:sldId id="268" r:id="rId6"/>
    <p:sldId id="267" r:id="rId7"/>
    <p:sldId id="269" r:id="rId8"/>
    <p:sldId id="270" r:id="rId9"/>
    <p:sldId id="271" r:id="rId10"/>
    <p:sldId id="273" r:id="rId11"/>
    <p:sldId id="27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02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72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655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004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44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81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80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7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9600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12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58EB2-4811-4E75-98BB-FEBECF17E283}" type="datetimeFigureOut">
              <a:rPr lang="cs-CZ" smtClean="0"/>
              <a:t>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54D57-0977-4ADB-96DE-B402B5920A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12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Thema: </a:t>
            </a:r>
            <a:r>
              <a:rPr lang="cs-CZ" b="1" dirty="0" smtClean="0"/>
              <a:t>BERUFE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f</a:t>
            </a:r>
            <a:r>
              <a:rPr lang="de-DE" b="1" dirty="0" smtClean="0">
                <a:solidFill>
                  <a:schemeClr val="tx1"/>
                </a:solidFill>
              </a:rPr>
              <a:t>ür Anfänger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5581650"/>
            <a:ext cx="9144001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71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 smtClean="0"/>
              <a:t>Lösung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1. c</a:t>
            </a:r>
          </a:p>
          <a:p>
            <a:pPr marL="0" indent="0">
              <a:buNone/>
            </a:pPr>
            <a:r>
              <a:rPr lang="de-DE" sz="2400" b="1" dirty="0" smtClean="0"/>
              <a:t>2. a</a:t>
            </a:r>
          </a:p>
          <a:p>
            <a:pPr marL="0" indent="0">
              <a:buNone/>
            </a:pPr>
            <a:r>
              <a:rPr lang="de-DE" sz="2400" b="1" dirty="0" smtClean="0"/>
              <a:t>3. a</a:t>
            </a:r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4. c</a:t>
            </a:r>
          </a:p>
          <a:p>
            <a:pPr marL="0" indent="0">
              <a:buNone/>
            </a:pPr>
            <a:r>
              <a:rPr lang="de-DE" sz="2400" b="1" dirty="0" smtClean="0"/>
              <a:t>5. b</a:t>
            </a:r>
          </a:p>
          <a:p>
            <a:pPr marL="0" indent="0">
              <a:buNone/>
            </a:pPr>
            <a:r>
              <a:rPr lang="de-DE" sz="2400" b="1" dirty="0" smtClean="0"/>
              <a:t>6. b</a:t>
            </a:r>
          </a:p>
          <a:p>
            <a:pPr marL="0" indent="0">
              <a:buNone/>
            </a:pPr>
            <a:r>
              <a:rPr lang="de-DE" sz="2400" b="1" dirty="0" smtClean="0"/>
              <a:t>7. c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b="1" dirty="0" smtClean="0"/>
              <a:t>8.   a</a:t>
            </a:r>
          </a:p>
          <a:p>
            <a:pPr marL="0" indent="0">
              <a:buNone/>
            </a:pPr>
            <a:r>
              <a:rPr lang="de-DE" sz="2400" b="1" dirty="0" smtClean="0"/>
              <a:t>9.   c</a:t>
            </a:r>
          </a:p>
          <a:p>
            <a:pPr marL="0" indent="0">
              <a:buNone/>
            </a:pPr>
            <a:r>
              <a:rPr lang="de-DE" sz="2400" b="1" dirty="0" smtClean="0"/>
              <a:t>10. a</a:t>
            </a:r>
          </a:p>
          <a:p>
            <a:pPr marL="0" indent="0">
              <a:buNone/>
            </a:pPr>
            <a:r>
              <a:rPr lang="de-DE" sz="2400" b="1" dirty="0" smtClean="0"/>
              <a:t>11. b</a:t>
            </a:r>
          </a:p>
          <a:p>
            <a:pPr marL="0" indent="0">
              <a:buNone/>
            </a:pPr>
            <a:r>
              <a:rPr lang="de-DE" sz="2400" b="1" dirty="0" smtClean="0"/>
              <a:t>12. b</a:t>
            </a:r>
          </a:p>
          <a:p>
            <a:pPr marL="0" indent="0">
              <a:buNone/>
            </a:pPr>
            <a:r>
              <a:rPr lang="de-DE" sz="2400" b="1" dirty="0" smtClean="0"/>
              <a:t>13. a</a:t>
            </a:r>
          </a:p>
          <a:p>
            <a:pPr marL="0" indent="0">
              <a:buNone/>
            </a:pPr>
            <a:r>
              <a:rPr lang="de-DE" sz="2400" b="1" dirty="0" smtClean="0"/>
              <a:t>14. c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760504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de-DE" sz="2400" b="1" dirty="0" smtClean="0"/>
              <a:t>Sagen Sie / Schreiben Sie zu einem Beruf zwei Sätze:</a:t>
            </a:r>
            <a:br>
              <a:rPr lang="de-DE" sz="2400" b="1" dirty="0" smtClean="0"/>
            </a:br>
            <a:r>
              <a:rPr lang="de-DE" sz="2400" b="1" dirty="0" smtClean="0">
                <a:solidFill>
                  <a:srgbClr val="FF0000"/>
                </a:solidFill>
              </a:rPr>
              <a:t>z. B.: Der </a:t>
            </a:r>
            <a:r>
              <a:rPr lang="de-DE" sz="2400" b="1" dirty="0">
                <a:solidFill>
                  <a:srgbClr val="FF0000"/>
                </a:solidFill>
              </a:rPr>
              <a:t>B</a:t>
            </a:r>
            <a:r>
              <a:rPr lang="de-DE" sz="2400" b="1" dirty="0" smtClean="0">
                <a:solidFill>
                  <a:srgbClr val="FF0000"/>
                </a:solidFill>
              </a:rPr>
              <a:t>riefträger trägt Briefe und arbeitet auf der Post.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939632"/>
              </p:ext>
            </p:extLst>
          </p:nvPr>
        </p:nvGraphicFramePr>
        <p:xfrm>
          <a:off x="467544" y="1295400"/>
          <a:ext cx="8229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3542184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Beruf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Was macht er / sie?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Wo arbeitet er / sie?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Briefträger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Briefe tragen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auf der Post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Feuerwehrmann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 Leute retten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Arzt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="1" dirty="0" smtClean="0"/>
                        <a:t>die</a:t>
                      </a:r>
                      <a:r>
                        <a:rPr lang="de-DE" b="1" baseline="0" dirty="0" smtClean="0"/>
                        <a:t> Patienten untersuchen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Tierarzt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Kellner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Installateur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Lehrerin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Krankenschwester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Koch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Bäcker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Schneiderin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Automechaniker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Förster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b="1" dirty="0" smtClean="0"/>
                        <a:t>Maurer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253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arbeiten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z="2400" b="1" dirty="0" smtClean="0"/>
          </a:p>
          <a:p>
            <a:endParaRPr lang="de-DE" sz="2400" b="1" dirty="0"/>
          </a:p>
          <a:p>
            <a:endParaRPr lang="de-DE" sz="2400" b="1" dirty="0" smtClean="0"/>
          </a:p>
          <a:p>
            <a:r>
              <a:rPr lang="de-DE" sz="2400" b="1" dirty="0" smtClean="0"/>
              <a:t>Mein Vater </a:t>
            </a:r>
            <a:r>
              <a:rPr lang="de-DE" sz="2400" b="1" dirty="0" smtClean="0">
                <a:solidFill>
                  <a:srgbClr val="FF0000"/>
                </a:solidFill>
              </a:rPr>
              <a:t>arbeitet als </a:t>
            </a:r>
            <a:r>
              <a:rPr lang="de-DE" sz="2400" b="1" dirty="0" smtClean="0"/>
              <a:t>Lehrer.</a:t>
            </a:r>
          </a:p>
          <a:p>
            <a:r>
              <a:rPr lang="de-DE" sz="2400" b="1" dirty="0" smtClean="0"/>
              <a:t>Mein Vater </a:t>
            </a:r>
            <a:r>
              <a:rPr lang="de-DE" sz="2400" b="1" dirty="0" smtClean="0">
                <a:solidFill>
                  <a:srgbClr val="FF0000"/>
                </a:solidFill>
              </a:rPr>
              <a:t>ist</a:t>
            </a:r>
            <a:r>
              <a:rPr lang="de-DE" sz="2400" b="1" dirty="0" smtClean="0"/>
              <a:t> Lehrer </a:t>
            </a:r>
            <a:r>
              <a:rPr lang="de-DE" sz="2400" b="1" dirty="0" smtClean="0">
                <a:solidFill>
                  <a:srgbClr val="FF0000"/>
                </a:solidFill>
              </a:rPr>
              <a:t>von Beruf</a:t>
            </a:r>
            <a:r>
              <a:rPr lang="de-DE" sz="2400" b="1" dirty="0" smtClean="0"/>
              <a:t>.</a:t>
            </a:r>
          </a:p>
          <a:p>
            <a:endParaRPr lang="de-DE" sz="2400" b="1" dirty="0"/>
          </a:p>
          <a:p>
            <a:pPr marL="0" indent="0">
              <a:buNone/>
            </a:pPr>
            <a:r>
              <a:rPr lang="de-DE" sz="2400" b="1" dirty="0" smtClean="0"/>
              <a:t>Er arbeitet 		er ist </a:t>
            </a:r>
            <a:r>
              <a:rPr lang="de-DE" sz="2400" b="1" dirty="0" smtClean="0">
                <a:solidFill>
                  <a:srgbClr val="FF0000"/>
                </a:solidFill>
              </a:rPr>
              <a:t>berufstätig</a:t>
            </a:r>
            <a:r>
              <a:rPr lang="de-DE" sz="2400" b="1" dirty="0" smtClean="0"/>
              <a:t>.</a:t>
            </a:r>
            <a:br>
              <a:rPr lang="de-DE" sz="2400" b="1" dirty="0" smtClean="0"/>
            </a:br>
            <a:endParaRPr lang="de-DE" sz="2400" b="1" dirty="0" smtClean="0"/>
          </a:p>
          <a:p>
            <a:pPr marL="0" indent="0">
              <a:buNone/>
            </a:pPr>
            <a:r>
              <a:rPr lang="de-DE" sz="2400" b="1" dirty="0" smtClean="0"/>
              <a:t>Er hat leider keine Arbeit</a:t>
            </a:r>
          </a:p>
          <a:p>
            <a:pPr marL="0" indent="0">
              <a:buNone/>
            </a:pPr>
            <a:r>
              <a:rPr lang="de-DE" sz="2400" b="1" dirty="0" smtClean="0"/>
              <a:t>er arbeitet nicht	er ist </a:t>
            </a:r>
            <a:r>
              <a:rPr lang="de-DE" sz="2400" b="1" dirty="0" smtClean="0">
                <a:solidFill>
                  <a:srgbClr val="FF0000"/>
                </a:solidFill>
              </a:rPr>
              <a:t>arbeitslos</a:t>
            </a:r>
            <a:r>
              <a:rPr lang="de-DE" sz="2400" b="1" dirty="0" smtClean="0"/>
              <a:t>.</a:t>
            </a:r>
            <a:br>
              <a:rPr lang="de-DE" sz="2400" b="1" dirty="0" smtClean="0"/>
            </a:br>
            <a:r>
              <a:rPr lang="de-DE" sz="2400" b="1" dirty="0" smtClean="0"/>
              <a:t/>
            </a:r>
            <a:br>
              <a:rPr lang="de-DE" sz="2400" b="1" dirty="0" smtClean="0"/>
            </a:br>
            <a:endParaRPr lang="cs-CZ" sz="2400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9552" y="1484784"/>
            <a:ext cx="3008313" cy="4691063"/>
          </a:xfrm>
        </p:spPr>
        <p:txBody>
          <a:bodyPr>
            <a:normAutofit/>
          </a:bodyPr>
          <a:lstStyle/>
          <a:p>
            <a:endParaRPr lang="de-DE" sz="1800" b="1" dirty="0"/>
          </a:p>
          <a:p>
            <a:r>
              <a:rPr lang="de-DE" sz="1800" b="1" dirty="0" smtClean="0"/>
              <a:t>ich arbeit</a:t>
            </a:r>
            <a:r>
              <a:rPr lang="de-DE" sz="1800" b="1" dirty="0" smtClean="0">
                <a:solidFill>
                  <a:srgbClr val="FF0000"/>
                </a:solidFill>
              </a:rPr>
              <a:t>e</a:t>
            </a:r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1800" b="1" dirty="0" smtClean="0"/>
              <a:t>du arbeit</a:t>
            </a:r>
            <a:r>
              <a:rPr lang="de-DE" sz="1800" b="1" dirty="0" smtClean="0">
                <a:solidFill>
                  <a:srgbClr val="FF0000"/>
                </a:solidFill>
              </a:rPr>
              <a:t>est</a:t>
            </a:r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1800" b="1" dirty="0" smtClean="0"/>
              <a:t>er, sie, es arbeit</a:t>
            </a:r>
            <a:r>
              <a:rPr lang="de-DE" sz="1800" b="1" dirty="0" smtClean="0">
                <a:solidFill>
                  <a:srgbClr val="FF0000"/>
                </a:solidFill>
              </a:rPr>
              <a:t>et</a:t>
            </a:r>
          </a:p>
          <a:p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1800" b="1" dirty="0" smtClean="0"/>
              <a:t>wir arbeit</a:t>
            </a:r>
            <a:r>
              <a:rPr lang="de-DE" sz="1800" b="1" dirty="0" smtClean="0">
                <a:solidFill>
                  <a:srgbClr val="FF0000"/>
                </a:solidFill>
              </a:rPr>
              <a:t>en</a:t>
            </a:r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1800" b="1" dirty="0" smtClean="0"/>
              <a:t>ihr arbeit</a:t>
            </a:r>
            <a:r>
              <a:rPr lang="de-DE" sz="1800" b="1" dirty="0" smtClean="0">
                <a:solidFill>
                  <a:srgbClr val="FF0000"/>
                </a:solidFill>
              </a:rPr>
              <a:t>et</a:t>
            </a:r>
            <a:r>
              <a:rPr lang="de-DE" sz="1800" b="1" dirty="0" smtClean="0"/>
              <a:t/>
            </a:r>
            <a:br>
              <a:rPr lang="de-DE" sz="1800" b="1" dirty="0" smtClean="0"/>
            </a:br>
            <a:r>
              <a:rPr lang="de-DE" sz="1800" b="1" dirty="0" smtClean="0"/>
              <a:t>sie / Sie arbeit</a:t>
            </a:r>
            <a:r>
              <a:rPr lang="de-DE" sz="1800" b="1" dirty="0" smtClean="0">
                <a:solidFill>
                  <a:srgbClr val="FF0000"/>
                </a:solidFill>
              </a:rPr>
              <a:t>en</a:t>
            </a:r>
            <a:br>
              <a:rPr lang="de-DE" sz="1800" b="1" dirty="0" smtClean="0">
                <a:solidFill>
                  <a:srgbClr val="FF0000"/>
                </a:solidFill>
              </a:rPr>
            </a:br>
            <a:r>
              <a:rPr lang="de-DE" sz="1800" b="1" dirty="0" smtClean="0">
                <a:solidFill>
                  <a:srgbClr val="FF0000"/>
                </a:solidFill>
              </a:rPr>
              <a:t/>
            </a:r>
            <a:br>
              <a:rPr lang="de-DE" sz="1800" b="1" dirty="0" smtClean="0">
                <a:solidFill>
                  <a:srgbClr val="FF0000"/>
                </a:solidFill>
              </a:rPr>
            </a:br>
            <a:r>
              <a:rPr lang="de-DE" sz="1800" b="1" dirty="0" smtClean="0">
                <a:solidFill>
                  <a:srgbClr val="FF0000"/>
                </a:solidFill>
              </a:rPr>
              <a:t>Konjugiere:</a:t>
            </a:r>
            <a:br>
              <a:rPr lang="de-DE" sz="1800" b="1" dirty="0" smtClean="0">
                <a:solidFill>
                  <a:srgbClr val="FF0000"/>
                </a:solidFill>
              </a:rPr>
            </a:br>
            <a:r>
              <a:rPr lang="de-DE" sz="1800" b="1" i="1" dirty="0" smtClean="0"/>
              <a:t>warten</a:t>
            </a:r>
            <a:br>
              <a:rPr lang="de-DE" sz="1800" b="1" i="1" dirty="0" smtClean="0"/>
            </a:br>
            <a:r>
              <a:rPr lang="de-DE" sz="1800" b="1" i="1" dirty="0" smtClean="0"/>
              <a:t>antworten</a:t>
            </a:r>
            <a:br>
              <a:rPr lang="de-DE" sz="1800" b="1" i="1" dirty="0" smtClean="0"/>
            </a:br>
            <a:r>
              <a:rPr lang="de-DE" sz="1800" b="1" i="1" dirty="0" smtClean="0"/>
              <a:t>begleiten</a:t>
            </a:r>
            <a:br>
              <a:rPr lang="de-DE" sz="1800" b="1" i="1" dirty="0" smtClean="0"/>
            </a:br>
            <a:r>
              <a:rPr lang="de-DE" sz="1800" b="1" i="1" dirty="0" smtClean="0"/>
              <a:t>baden</a:t>
            </a:r>
            <a:endParaRPr lang="de-DE" sz="1800" b="1" i="1" dirty="0" smtClean="0">
              <a:solidFill>
                <a:srgbClr val="FF0000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5303052" y="3099241"/>
            <a:ext cx="7200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7031483" y="3933056"/>
            <a:ext cx="93610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827792" y="4365104"/>
            <a:ext cx="43204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46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1.					2.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68761"/>
            <a:ext cx="4040188" cy="108012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 smtClean="0"/>
              <a:t>Der Angestellte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 smtClean="0"/>
              <a:t>Der Feuerwehrmann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 smtClean="0"/>
              <a:t>Der Briefträger</a:t>
            </a:r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4040188" cy="3561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b="1" dirty="0" smtClean="0">
                <a:solidFill>
                  <a:schemeClr val="tx2"/>
                </a:solidFill>
              </a:rPr>
              <a:t>Er bringt uns Pakete, Ansichtskarten, …</a:t>
            </a:r>
            <a:endParaRPr lang="cs-CZ" sz="1600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04419" y="1268760"/>
            <a:ext cx="4041775" cy="10801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de-DE" sz="1600" dirty="0" smtClean="0"/>
              <a:t>Der Feuerwehrmann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1600" dirty="0" smtClean="0"/>
              <a:t>Der Bauer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1600" dirty="0" smtClean="0"/>
              <a:t>Der Arzt</a:t>
            </a:r>
            <a:endParaRPr lang="cs-CZ" sz="1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2603326"/>
            <a:ext cx="4041775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b="1" dirty="0" smtClean="0">
                <a:solidFill>
                  <a:schemeClr val="tx2"/>
                </a:solidFill>
              </a:rPr>
              <a:t>Er rettet die Leute aus den brennenden Häusern, …</a:t>
            </a:r>
            <a:endParaRPr lang="cs-CZ" sz="16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dopisy,doručování,komunikace,listonoši,listonošky,osoby,porody,pošta,poštovní doručovatelé,poštovní doručovatelky,pracující lidé,vláda,zaměstn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6896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adice,hasiči,lidé v práci,muži,ohně,osoby,povolání,požární ochrana,stříkání,uhašení požáru,vlád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284984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3.					4.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4040188" cy="1008111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cs-CZ" sz="1600" dirty="0"/>
              <a:t>d</a:t>
            </a:r>
            <a:r>
              <a:rPr lang="cs-CZ" sz="1600" dirty="0" smtClean="0"/>
              <a:t>er </a:t>
            </a:r>
            <a:r>
              <a:rPr lang="de-DE" sz="1600" dirty="0" smtClean="0"/>
              <a:t>Arzt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Tierarzt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Maurer</a:t>
            </a:r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9552" y="2634542"/>
            <a:ext cx="3672408" cy="3477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b="1" dirty="0" smtClean="0">
                <a:solidFill>
                  <a:schemeClr val="tx2"/>
                </a:solidFill>
              </a:rPr>
              <a:t>Er untersucht die Patienten und arbeitet im Krankenhaus.</a:t>
            </a:r>
            <a:endParaRPr lang="cs-CZ" sz="1600" b="1" dirty="0">
              <a:solidFill>
                <a:schemeClr val="tx2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340768"/>
            <a:ext cx="4041775" cy="100811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Jurist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as Pferd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Tierarzt</a:t>
            </a:r>
            <a:endParaRPr lang="cs-CZ" sz="1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6016" y="2636911"/>
            <a:ext cx="3970784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600" b="1" dirty="0" smtClean="0">
                <a:solidFill>
                  <a:schemeClr val="tx2"/>
                </a:solidFill>
              </a:rPr>
              <a:t>Er heilt kranke oder verletzte Pferde, Schafe, Hunde, Katzen, …</a:t>
            </a:r>
            <a:endParaRPr lang="cs-CZ" sz="1600" b="1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96617"/>
            <a:ext cx="3095625" cy="309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domácí zvířata,muži,osoby,povolání,příroda,psi,veterináři,živočichové,zvěrolékař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11922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02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5.					6.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88577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Keller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Kellner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Astronaut</a:t>
            </a: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499992" y="1131740"/>
            <a:ext cx="4041775" cy="102979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Arbeiter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Installateur</a:t>
            </a:r>
          </a:p>
          <a:p>
            <a:pPr marL="457200" indent="-4572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Mechaniker</a:t>
            </a:r>
          </a:p>
          <a:p>
            <a:pPr marL="457200" indent="-457200">
              <a:buFont typeface="+mj-lt"/>
              <a:buAutoNum type="alphaLcParenR"/>
            </a:pP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335809" y="2418064"/>
            <a:ext cx="34563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Er bedient die Gäste im Restaurant.</a:t>
            </a:r>
            <a:endParaRPr lang="cs-CZ" sz="1600" b="1" dirty="0"/>
          </a:p>
        </p:txBody>
      </p:sp>
      <p:sp>
        <p:nvSpPr>
          <p:cNvPr id="10" name="Obdélník 9"/>
          <p:cNvSpPr/>
          <p:nvPr/>
        </p:nvSpPr>
        <p:spPr>
          <a:xfrm>
            <a:off x="4644008" y="2161531"/>
            <a:ext cx="345638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Er repariert die Wasserleitungen und das tropfende Hahn.</a:t>
            </a:r>
            <a:endParaRPr lang="cs-CZ" sz="1600" b="1" dirty="0"/>
          </a:p>
        </p:txBody>
      </p:sp>
      <p:pic>
        <p:nvPicPr>
          <p:cNvPr id="3074" name="Picture 2" descr="číšníci,muži,obsluha,osoby,potraviny,povolání,servírovací nádobí,uzavřené mís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10" y="3212976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ardware,hasáky,instalatéři,klempířství,muži,nástroje,osoby,potrubí,povolání,průmyslové obor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387" y="2996952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121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7.					8.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95778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Sekretärin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Ärztin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Lehrerin</a:t>
            </a: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5778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 smtClean="0"/>
              <a:t>die Krankenschwester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Verkäuferin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Lehrerin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251520" y="2565579"/>
            <a:ext cx="38884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Sie unterrichtet  und erzieht die Schüler in der Schule.</a:t>
            </a:r>
            <a:endParaRPr lang="cs-CZ" sz="1600" b="1" dirty="0"/>
          </a:p>
        </p:txBody>
      </p:sp>
      <p:sp>
        <p:nvSpPr>
          <p:cNvPr id="10" name="Obdélník 9"/>
          <p:cNvSpPr/>
          <p:nvPr/>
        </p:nvSpPr>
        <p:spPr>
          <a:xfrm>
            <a:off x="4788024" y="2565579"/>
            <a:ext cx="388843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/>
              <a:t>Sie hilft dem Arzt im Sprechzimmer.</a:t>
            </a:r>
            <a:endParaRPr lang="cs-CZ" sz="1600" b="1" dirty="0"/>
          </a:p>
        </p:txBody>
      </p:sp>
      <p:pic>
        <p:nvPicPr>
          <p:cNvPr id="4098" name="Picture 2" descr="akademické,děvčata,instruktoři,křídy,lidé,matematika,matika,odečítání,povolání,rovnice,školy,studenti,tabule,třídy,učení,učitelé,úsměv,úsměvy,vzdělání,že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56992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ámy,lidé,lidé při práci,muži,nemocnice,ošetřovatelky,pacienti,páni,zdravotnictví,žen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370847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822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9.					10.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957783"/>
          </a:xfrm>
        </p:spPr>
        <p:txBody>
          <a:bodyPr>
            <a:noAutofit/>
          </a:bodyPr>
          <a:lstStyle/>
          <a:p>
            <a:endParaRPr lang="de-DE" sz="1600" dirty="0" smtClean="0"/>
          </a:p>
          <a:p>
            <a:pPr marL="342900" indent="-342900">
              <a:buFont typeface="+mj-lt"/>
              <a:buAutoNum type="alphaLcParenR"/>
            </a:pPr>
            <a:endParaRPr lang="de-DE" sz="1600" dirty="0" smtClean="0"/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Konditor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Bäcker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Koch</a:t>
            </a: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957783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Bäcker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Putzfrau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Architekt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467544" y="2636912"/>
            <a:ext cx="3600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 bereitet das Essen zu, dünstet, grillt, brät, ….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716016" y="2636912"/>
            <a:ext cx="3600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 bereitet uns Brot, Kuchen, Hörnchen, …… zu</a:t>
            </a:r>
          </a:p>
        </p:txBody>
      </p:sp>
      <p:pic>
        <p:nvPicPr>
          <p:cNvPr id="7172" name="Picture 4" descr="Zobrazit podrobnost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29000"/>
            <a:ext cx="2880320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chléb,lidé,lidé při práci,muži,páni,pekaři,pekařství,rohlíky,stolování,troub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403" y="3321347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57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11.					12.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8577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Strickerin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Schneiderin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Kosmetikerin</a:t>
            </a:r>
            <a:endParaRPr lang="cs-CZ" sz="1600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13767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Bauer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Mechaniker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Traktorist</a:t>
            </a:r>
            <a:endParaRPr lang="cs-CZ" sz="1600" dirty="0"/>
          </a:p>
        </p:txBody>
      </p:sp>
      <p:sp>
        <p:nvSpPr>
          <p:cNvPr id="10" name="Obdélník 9"/>
          <p:cNvSpPr/>
          <p:nvPr/>
        </p:nvSpPr>
        <p:spPr>
          <a:xfrm>
            <a:off x="395536" y="2636912"/>
            <a:ext cx="367240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Sie näht uns Kleider, Röcke, Hosen,…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355976" y="2636328"/>
            <a:ext cx="3600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 repariert Autos in der Reparaturwerkstatt.</a:t>
            </a:r>
          </a:p>
        </p:txBody>
      </p:sp>
      <p:pic>
        <p:nvPicPr>
          <p:cNvPr id="6146" name="Picture 2" descr="dámy,dělníci,kariéra,krejčové,lidé,lidé při práci,oděv,oděvy,osoba,povolání,pracovní příležitosti,pracující,přešívání,šaty,šití,švadleny,zaměstnání,žena,žen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41" y="34290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auta,automechanici,automobily,mechanici,muži,osoby,povolání,přeprava,vozidla,voz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9393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06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13.					14.</a:t>
            </a:r>
            <a:endParaRPr lang="cs-CZ" sz="3200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885775"/>
          </a:xfrm>
        </p:spPr>
        <p:txBody>
          <a:bodyPr>
            <a:noAutofit/>
          </a:bodyPr>
          <a:lstStyle/>
          <a:p>
            <a:endParaRPr lang="de-DE" sz="1600" dirty="0"/>
          </a:p>
          <a:p>
            <a:endParaRPr lang="de-DE" sz="1600" dirty="0" smtClean="0"/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Förster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Fischer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Tierpfleger</a:t>
            </a: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885775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Müller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ie Mauer</a:t>
            </a:r>
          </a:p>
          <a:p>
            <a:pPr marL="342900" indent="-342900">
              <a:buFont typeface="+mj-lt"/>
              <a:buAutoNum type="alphaLcParenR"/>
            </a:pPr>
            <a:r>
              <a:rPr lang="de-DE" sz="1600" dirty="0"/>
              <a:t>d</a:t>
            </a:r>
            <a:r>
              <a:rPr lang="de-DE" sz="1600" dirty="0" smtClean="0"/>
              <a:t>er Maurer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467544" y="2636912"/>
            <a:ext cx="3600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 kümmert sich um den Wald und hungrige Tiere.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499992" y="2636912"/>
            <a:ext cx="360040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Er baut Gebäude: Familienhäuser, Schulen</a:t>
            </a:r>
            <a:r>
              <a:rPr lang="de-DE" b="1" smtClean="0"/>
              <a:t>, Geschäfte, ….</a:t>
            </a:r>
            <a:endParaRPr lang="de-DE" b="1" dirty="0" smtClean="0"/>
          </a:p>
        </p:txBody>
      </p:sp>
      <p:pic>
        <p:nvPicPr>
          <p:cNvPr id="5122" name="Picture 2" descr="lidé,lov,lovci,muži,páni,psi,pušky,sport,střelné zbraně,volný čas,zvíř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lidé,lidé při práci,průmyslová odvětví,zdění,zedníci,zednictví,zed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379" y="3428999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725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348</Words>
  <Application>Microsoft Office PowerPoint</Application>
  <PresentationFormat>Předvádění na obrazovce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Thema: BERUFE</vt:lpstr>
      <vt:lpstr>arbeiten</vt:lpstr>
      <vt:lpstr>1.     2.</vt:lpstr>
      <vt:lpstr>3.     4.</vt:lpstr>
      <vt:lpstr>5.     6.</vt:lpstr>
      <vt:lpstr>7.     8.</vt:lpstr>
      <vt:lpstr>9.     10.</vt:lpstr>
      <vt:lpstr>11.     12.</vt:lpstr>
      <vt:lpstr>13.     14.</vt:lpstr>
      <vt:lpstr>Lösung</vt:lpstr>
      <vt:lpstr>Sagen Sie / Schreiben Sie zu einem Beruf zwei Sätze: z. B.: Der Briefträger trägt Briefe und arbeitet auf der Post.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BERUFE</dc:title>
  <dc:creator>Učitel</dc:creator>
  <cp:lastModifiedBy>Ucitel_NB50</cp:lastModifiedBy>
  <cp:revision>20</cp:revision>
  <dcterms:created xsi:type="dcterms:W3CDTF">2012-09-06T13:39:09Z</dcterms:created>
  <dcterms:modified xsi:type="dcterms:W3CDTF">2012-11-01T11:53:18Z</dcterms:modified>
</cp:coreProperties>
</file>