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83" r:id="rId10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37806-2794-416C-8459-9EE82470C6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A694-2F66-4181-B9D9-1FE214245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6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69F23-9044-4CE9-B003-791EE1F68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306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99FD2-6B13-4120-B380-5BB13F3EE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0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0E1D6-F1A4-4005-84D3-D8878B631C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95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BE374-DC5E-4405-93A3-7C3218CFDF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32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1C774-F741-4AF7-A176-E6005B100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40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2511-1BC7-47A3-AFBE-6AF1774FA5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1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F471-AAC4-4114-AA69-F45BC61F1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2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C3CF6-FEB0-463A-A872-34518E34F9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5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CDA0-3839-44CD-B027-2E02F2C5C7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93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8ED0-8A21-4846-9E70-41973264E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87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C41A81-1339-4203-9F59-7F1BD6744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Meine Familie</a:t>
            </a:r>
            <a:endParaRPr lang="cs-CZ" altLang="cs-CZ" sz="32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141538"/>
            <a:ext cx="6400800" cy="17526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q"/>
            </a:pPr>
            <a:r>
              <a:rPr lang="de-DE" altLang="cs-CZ" sz="2000" smtClean="0"/>
              <a:t> Familienmitglieder</a:t>
            </a:r>
          </a:p>
          <a:p>
            <a:pPr algn="l" eaLnBrk="1" hangingPunct="1">
              <a:buFont typeface="Wingdings" pitchFamily="2" charset="2"/>
              <a:buChar char="q"/>
            </a:pPr>
            <a:r>
              <a:rPr lang="de-DE" altLang="cs-CZ" sz="2000" smtClean="0"/>
              <a:t> Persönliche Angaben</a:t>
            </a:r>
          </a:p>
          <a:p>
            <a:pPr algn="l" eaLnBrk="1" hangingPunct="1">
              <a:buFont typeface="Wingdings" pitchFamily="2" charset="2"/>
              <a:buChar char="q"/>
            </a:pPr>
            <a:r>
              <a:rPr lang="de-DE" altLang="cs-CZ" sz="2000" smtClean="0"/>
              <a:t> Aussehen</a:t>
            </a:r>
          </a:p>
          <a:p>
            <a:pPr algn="l" eaLnBrk="1" hangingPunct="1">
              <a:buFont typeface="Wingdings" pitchFamily="2" charset="2"/>
              <a:buChar char="q"/>
            </a:pPr>
            <a:r>
              <a:rPr lang="de-DE" altLang="cs-CZ" sz="2000" smtClean="0"/>
              <a:t> Hobbys</a:t>
            </a:r>
          </a:p>
          <a:p>
            <a:pPr algn="l" eaLnBrk="1" hangingPunct="1">
              <a:buFont typeface="Wingdings" pitchFamily="2" charset="2"/>
              <a:buChar char="q"/>
            </a:pPr>
            <a:endParaRPr lang="de-DE" altLang="cs-CZ" sz="2000" smtClean="0"/>
          </a:p>
          <a:p>
            <a:pPr eaLnBrk="1" hangingPunct="1">
              <a:buFont typeface="Wingdings" pitchFamily="2" charset="2"/>
              <a:buChar char="q"/>
            </a:pPr>
            <a:endParaRPr lang="cs-CZ" altLang="cs-CZ" sz="2000" smtClean="0"/>
          </a:p>
        </p:txBody>
      </p:sp>
      <p:pic>
        <p:nvPicPr>
          <p:cNvPr id="2052" name="Picture 6" descr="chlapci,děti,dívky,fotografie,lidé,matky,muži,otcové,piknikové koše,pikniky,potraviny,rekreace,rodiče,rodiny,volný čas,výlety,výrazy,že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989138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2951162" cy="792163"/>
          </a:xfrm>
        </p:spPr>
        <p:txBody>
          <a:bodyPr/>
          <a:lstStyle/>
          <a:p>
            <a:pPr eaLnBrk="1" hangingPunct="1"/>
            <a:r>
              <a:rPr lang="de-DE" altLang="cs-CZ" sz="2800" b="1" smtClean="0"/>
              <a:t>Stammbaum 1</a:t>
            </a:r>
            <a:endParaRPr lang="cs-CZ" altLang="cs-CZ" sz="2800" b="1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908175" y="1196975"/>
            <a:ext cx="504031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Großeltern väterlicherseits oder mütterlicherseits</a:t>
            </a:r>
          </a:p>
          <a:p>
            <a:pPr eaLnBrk="1" hangingPunct="1"/>
            <a:r>
              <a:rPr lang="de-DE" altLang="cs-CZ"/>
              <a:t>sind meine              und mein </a:t>
            </a:r>
            <a:endParaRPr lang="cs-CZ" altLang="cs-CZ"/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76600" y="3933825"/>
            <a:ext cx="2376488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Ihre Kinder sind</a:t>
            </a:r>
            <a:endParaRPr lang="cs-CZ" altLang="cs-CZ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787900" y="5516563"/>
            <a:ext cx="1655763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de-DE" altLang="cs-CZ"/>
              <a:t>und </a:t>
            </a:r>
            <a:endParaRPr lang="cs-CZ" altLang="cs-CZ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2339975" y="2492375"/>
            <a:ext cx="396081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ihre Kinder sind</a:t>
            </a:r>
            <a:br>
              <a:rPr lang="de-DE" altLang="cs-CZ"/>
            </a:br>
            <a:r>
              <a:rPr lang="de-DE" altLang="cs-CZ"/>
              <a:t>meine             und mein </a:t>
            </a:r>
            <a:endParaRPr lang="cs-CZ" altLang="cs-CZ"/>
          </a:p>
        </p:txBody>
      </p:sp>
      <p:sp>
        <p:nvSpPr>
          <p:cNvPr id="3079" name="Line 9"/>
          <p:cNvSpPr>
            <a:spLocks noChangeShapeType="1"/>
          </p:cNvSpPr>
          <p:nvPr/>
        </p:nvSpPr>
        <p:spPr bwMode="auto">
          <a:xfrm>
            <a:off x="4284663" y="2060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4356100" y="33575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Line 11"/>
          <p:cNvSpPr>
            <a:spLocks noChangeShapeType="1"/>
          </p:cNvSpPr>
          <p:nvPr/>
        </p:nvSpPr>
        <p:spPr bwMode="auto">
          <a:xfrm flipH="1">
            <a:off x="2124075" y="4581525"/>
            <a:ext cx="22320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Line 12"/>
          <p:cNvSpPr>
            <a:spLocks noChangeShapeType="1"/>
          </p:cNvSpPr>
          <p:nvPr/>
        </p:nvSpPr>
        <p:spPr bwMode="auto">
          <a:xfrm>
            <a:off x="4859338" y="4581525"/>
            <a:ext cx="108108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1476375" y="5589588"/>
            <a:ext cx="792163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ich</a:t>
            </a:r>
            <a:endParaRPr lang="cs-CZ" altLang="cs-CZ"/>
          </a:p>
        </p:txBody>
      </p:sp>
      <p:sp>
        <p:nvSpPr>
          <p:cNvPr id="3084" name="AutoShape 14"/>
          <p:cNvSpPr>
            <a:spLocks noChangeArrowheads="1"/>
          </p:cNvSpPr>
          <p:nvPr/>
        </p:nvSpPr>
        <p:spPr bwMode="auto">
          <a:xfrm>
            <a:off x="4140200" y="15573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</a:t>
            </a:r>
            <a:endParaRPr lang="cs-CZ" altLang="cs-CZ"/>
          </a:p>
        </p:txBody>
      </p:sp>
      <p:sp>
        <p:nvSpPr>
          <p:cNvPr id="3085" name="AutoShape 15"/>
          <p:cNvSpPr>
            <a:spLocks noChangeArrowheads="1"/>
          </p:cNvSpPr>
          <p:nvPr/>
        </p:nvSpPr>
        <p:spPr bwMode="auto">
          <a:xfrm>
            <a:off x="5940425" y="15573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</a:t>
            </a:r>
            <a:endParaRPr lang="cs-CZ" altLang="cs-CZ"/>
          </a:p>
        </p:txBody>
      </p:sp>
      <p:sp>
        <p:nvSpPr>
          <p:cNvPr id="3086" name="AutoShape 16"/>
          <p:cNvSpPr>
            <a:spLocks noChangeArrowheads="1"/>
          </p:cNvSpPr>
          <p:nvPr/>
        </p:nvSpPr>
        <p:spPr bwMode="auto">
          <a:xfrm>
            <a:off x="3779838" y="28527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3</a:t>
            </a:r>
            <a:endParaRPr lang="cs-CZ" altLang="cs-CZ"/>
          </a:p>
        </p:txBody>
      </p:sp>
      <p:sp>
        <p:nvSpPr>
          <p:cNvPr id="3087" name="AutoShape 17"/>
          <p:cNvSpPr>
            <a:spLocks noChangeArrowheads="1"/>
          </p:cNvSpPr>
          <p:nvPr/>
        </p:nvSpPr>
        <p:spPr bwMode="auto">
          <a:xfrm>
            <a:off x="5580063" y="28527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4</a:t>
            </a:r>
            <a:endParaRPr lang="cs-CZ" altLang="cs-CZ"/>
          </a:p>
        </p:txBody>
      </p:sp>
      <p:sp>
        <p:nvSpPr>
          <p:cNvPr id="3088" name="AutoShape 18"/>
          <p:cNvSpPr>
            <a:spLocks noChangeArrowheads="1"/>
          </p:cNvSpPr>
          <p:nvPr/>
        </p:nvSpPr>
        <p:spPr bwMode="auto">
          <a:xfrm>
            <a:off x="5580063" y="566102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5</a:t>
            </a: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2987675" y="333375"/>
            <a:ext cx="3117850" cy="792163"/>
          </a:xfrm>
          <a:noFill/>
        </p:spPr>
        <p:txBody>
          <a:bodyPr/>
          <a:lstStyle/>
          <a:p>
            <a:pPr eaLnBrk="1" hangingPunct="1"/>
            <a:r>
              <a:rPr lang="de-DE" altLang="cs-CZ" sz="2800" b="1" smtClean="0"/>
              <a:t>Stammbaum 2</a:t>
            </a:r>
            <a:endParaRPr lang="cs-CZ" altLang="cs-CZ" sz="2800" b="1" smtClean="0"/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2339975" y="1125538"/>
            <a:ext cx="4176713" cy="9350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Meine Eltern haben Geschwister.</a:t>
            </a:r>
            <a:br>
              <a:rPr lang="de-DE" altLang="cs-CZ"/>
            </a:br>
            <a:r>
              <a:rPr lang="de-DE" altLang="cs-CZ"/>
              <a:t>Sie sind meine            und mein           </a:t>
            </a:r>
            <a:endParaRPr lang="cs-CZ" altLang="cs-CZ"/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627313" y="3213100"/>
            <a:ext cx="40322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ihr Sohn und ihre                sind</a:t>
            </a:r>
            <a:endParaRPr lang="cs-CZ" altLang="cs-CZ"/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>
            <a:off x="4572000" y="24209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2" name="Line 9"/>
          <p:cNvSpPr>
            <a:spLocks noChangeShapeType="1"/>
          </p:cNvSpPr>
          <p:nvPr/>
        </p:nvSpPr>
        <p:spPr bwMode="auto">
          <a:xfrm flipH="1">
            <a:off x="1835150" y="3933825"/>
            <a:ext cx="33845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3" name="Line 10"/>
          <p:cNvSpPr>
            <a:spLocks noChangeShapeType="1"/>
          </p:cNvSpPr>
          <p:nvPr/>
        </p:nvSpPr>
        <p:spPr bwMode="auto">
          <a:xfrm>
            <a:off x="5724525" y="3933825"/>
            <a:ext cx="4318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900113" y="5157788"/>
            <a:ext cx="2303462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meine </a:t>
            </a:r>
            <a:endParaRPr lang="cs-CZ" altLang="cs-CZ"/>
          </a:p>
        </p:txBody>
      </p:sp>
      <p:sp>
        <p:nvSpPr>
          <p:cNvPr id="4105" name="Rectangle 12"/>
          <p:cNvSpPr>
            <a:spLocks noChangeArrowheads="1"/>
          </p:cNvSpPr>
          <p:nvPr/>
        </p:nvSpPr>
        <p:spPr bwMode="auto">
          <a:xfrm>
            <a:off x="4787900" y="5157788"/>
            <a:ext cx="2303463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mein </a:t>
            </a:r>
            <a:endParaRPr lang="cs-CZ" altLang="cs-CZ"/>
          </a:p>
        </p:txBody>
      </p:sp>
      <p:sp>
        <p:nvSpPr>
          <p:cNvPr id="4106" name="AutoShape 13"/>
          <p:cNvSpPr>
            <a:spLocks noChangeArrowheads="1"/>
          </p:cNvSpPr>
          <p:nvPr/>
        </p:nvSpPr>
        <p:spPr bwMode="auto">
          <a:xfrm>
            <a:off x="3995738" y="162877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6</a:t>
            </a:r>
            <a:endParaRPr lang="cs-CZ" altLang="cs-CZ"/>
          </a:p>
        </p:txBody>
      </p:sp>
      <p:sp>
        <p:nvSpPr>
          <p:cNvPr id="4107" name="AutoShape 14"/>
          <p:cNvSpPr>
            <a:spLocks noChangeArrowheads="1"/>
          </p:cNvSpPr>
          <p:nvPr/>
        </p:nvSpPr>
        <p:spPr bwMode="auto">
          <a:xfrm>
            <a:off x="5724525" y="162877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7</a:t>
            </a:r>
            <a:endParaRPr lang="cs-CZ" altLang="cs-CZ"/>
          </a:p>
        </p:txBody>
      </p:sp>
      <p:sp>
        <p:nvSpPr>
          <p:cNvPr id="4108" name="AutoShape 15"/>
          <p:cNvSpPr>
            <a:spLocks noChangeArrowheads="1"/>
          </p:cNvSpPr>
          <p:nvPr/>
        </p:nvSpPr>
        <p:spPr bwMode="auto">
          <a:xfrm>
            <a:off x="2411413" y="53006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9</a:t>
            </a:r>
            <a:endParaRPr lang="cs-CZ" altLang="cs-CZ"/>
          </a:p>
        </p:txBody>
      </p:sp>
      <p:sp>
        <p:nvSpPr>
          <p:cNvPr id="4109" name="AutoShape 16"/>
          <p:cNvSpPr>
            <a:spLocks noChangeArrowheads="1"/>
          </p:cNvSpPr>
          <p:nvPr/>
        </p:nvSpPr>
        <p:spPr bwMode="auto">
          <a:xfrm>
            <a:off x="6300788" y="53006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10</a:t>
            </a:r>
            <a:endParaRPr lang="cs-CZ" altLang="cs-CZ"/>
          </a:p>
        </p:txBody>
      </p:sp>
      <p:sp>
        <p:nvSpPr>
          <p:cNvPr id="4110" name="AutoShape 17"/>
          <p:cNvSpPr>
            <a:spLocks noChangeArrowheads="1"/>
          </p:cNvSpPr>
          <p:nvPr/>
        </p:nvSpPr>
        <p:spPr bwMode="auto">
          <a:xfrm>
            <a:off x="5003800" y="33575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8</a:t>
            </a: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3200" b="1" smtClean="0"/>
              <a:t>Persönliche Angaben</a:t>
            </a:r>
            <a:endParaRPr lang="cs-CZ" altLang="cs-CZ" sz="32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12875"/>
            <a:ext cx="8229600" cy="4824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cs-CZ" sz="1600" b="1" smtClean="0">
                <a:solidFill>
                  <a:schemeClr val="accent2"/>
                </a:solidFill>
              </a:rPr>
              <a:t>Ergänze richtige Verben:</a:t>
            </a:r>
          </a:p>
          <a:p>
            <a:pPr eaLnBrk="1" hangingPunct="1">
              <a:buFontTx/>
              <a:buNone/>
            </a:pPr>
            <a:endParaRPr lang="de-DE" altLang="cs-CZ" sz="1600" b="1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                 	Martina Horova und ich                    16 Jahre alt.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 		in Frenstat pod Radhostem.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		aus Tschechien.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       	Tschechisch, Deutsch und Englisch.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 		im Gymnasium.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Ich 		Student von Beruf.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r>
              <a:rPr lang="de-DE" altLang="cs-CZ" sz="1600" smtClean="0"/>
              <a:t>Mein Vater 	          als Tierarzt und meine Mutter               Verkäuferin von Beruf. Sie studieren nicht mehr, sie                 schon.	</a:t>
            </a:r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endParaRPr lang="de-DE" altLang="cs-CZ" sz="1600" smtClean="0"/>
          </a:p>
          <a:p>
            <a:pPr eaLnBrk="1" hangingPunct="1">
              <a:buFont typeface="Wingdings" pitchFamily="2" charset="2"/>
              <a:buChar char="q"/>
            </a:pPr>
            <a:endParaRPr lang="cs-CZ" altLang="cs-CZ" sz="1600" smtClean="0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908175" y="19891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11</a:t>
            </a:r>
            <a:endParaRPr lang="cs-CZ" altLang="cs-CZ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5148263" y="19891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12</a:t>
            </a:r>
            <a:endParaRPr lang="cs-CZ" altLang="cs-CZ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908175" y="26368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13</a:t>
            </a:r>
            <a:endParaRPr lang="cs-CZ" altLang="cs-CZ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1908175" y="3213100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14</a:t>
            </a:r>
            <a:endParaRPr lang="cs-CZ" altLang="cs-CZ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1908175" y="37893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15</a:t>
            </a:r>
            <a:endParaRPr lang="cs-CZ" altLang="cs-CZ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1908175" y="436562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16</a:t>
            </a:r>
            <a:endParaRPr lang="cs-CZ" altLang="cs-CZ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1908175" y="494188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17</a:t>
            </a:r>
            <a:endParaRPr lang="cs-CZ" altLang="cs-CZ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2555875" y="55165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18</a:t>
            </a:r>
            <a:endParaRPr lang="cs-CZ" altLang="cs-CZ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6156325" y="5518150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19</a:t>
            </a:r>
            <a:endParaRPr lang="cs-CZ" altLang="cs-CZ"/>
          </a:p>
        </p:txBody>
      </p:sp>
      <p:sp>
        <p:nvSpPr>
          <p:cNvPr id="5133" name="AutoShape 14"/>
          <p:cNvSpPr>
            <a:spLocks noChangeArrowheads="1"/>
          </p:cNvSpPr>
          <p:nvPr/>
        </p:nvSpPr>
        <p:spPr bwMode="auto">
          <a:xfrm>
            <a:off x="3995738" y="580548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20</a:t>
            </a: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2987675" y="404813"/>
            <a:ext cx="3262313" cy="863600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Aussehen</a:t>
            </a:r>
            <a:endParaRPr lang="cs-CZ" altLang="cs-CZ" sz="3200" b="1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105275"/>
          </a:xfrm>
        </p:spPr>
        <p:txBody>
          <a:bodyPr/>
          <a:lstStyle/>
          <a:p>
            <a:pPr eaLnBrk="1" hangingPunct="1"/>
            <a:r>
              <a:rPr lang="de-DE" altLang="cs-CZ" sz="1800" smtClean="0"/>
              <a:t>Was ist braun, blond, schwarz oder rot?</a:t>
            </a:r>
          </a:p>
          <a:p>
            <a:pPr eaLnBrk="1" hangingPunct="1"/>
            <a:r>
              <a:rPr lang="de-DE" altLang="cs-CZ" sz="1800" smtClean="0"/>
              <a:t>Was ist weiß?</a:t>
            </a:r>
          </a:p>
          <a:p>
            <a:pPr eaLnBrk="1" hangingPunct="1"/>
            <a:r>
              <a:rPr lang="de-DE" altLang="cs-CZ" sz="1800" smtClean="0"/>
              <a:t>Was hat er schlank?</a:t>
            </a:r>
          </a:p>
          <a:p>
            <a:pPr eaLnBrk="1" hangingPunct="1"/>
            <a:r>
              <a:rPr lang="de-DE" altLang="cs-CZ" sz="1800" smtClean="0"/>
              <a:t>Was haben sie blau, grün, grau oder braun?</a:t>
            </a:r>
          </a:p>
          <a:p>
            <a:pPr eaLnBrk="1" hangingPunct="1"/>
            <a:r>
              <a:rPr lang="de-DE" altLang="cs-CZ" sz="1800" smtClean="0"/>
              <a:t>Was hat sie breit?</a:t>
            </a:r>
          </a:p>
          <a:p>
            <a:pPr eaLnBrk="1" hangingPunct="1"/>
            <a:r>
              <a:rPr lang="de-DE" altLang="cs-CZ" sz="1800" smtClean="0"/>
              <a:t>Was hat er dünn?</a:t>
            </a:r>
          </a:p>
          <a:p>
            <a:pPr eaLnBrk="1" hangingPunct="1"/>
            <a:r>
              <a:rPr lang="de-DE" altLang="cs-CZ" sz="1800" smtClean="0"/>
              <a:t>Was hat er groß?</a:t>
            </a:r>
          </a:p>
          <a:p>
            <a:pPr eaLnBrk="1" hangingPunct="1"/>
            <a:r>
              <a:rPr lang="de-DE" altLang="cs-CZ" sz="1800" smtClean="0"/>
              <a:t>Was hat sie klein?</a:t>
            </a:r>
          </a:p>
          <a:p>
            <a:pPr eaLnBrk="1" hangingPunct="1"/>
            <a:r>
              <a:rPr lang="de-DE" altLang="cs-CZ" sz="1800" smtClean="0"/>
              <a:t>Was haben die Leute oval (eiförmig), eckig oder rund?</a:t>
            </a:r>
            <a:endParaRPr lang="cs-CZ" altLang="cs-CZ" sz="18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628775"/>
            <a:ext cx="374967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cs-CZ" sz="1800" b="1" smtClean="0">
                <a:solidFill>
                  <a:schemeClr val="accent2"/>
                </a:solidFill>
              </a:rPr>
              <a:t>	Wähle von diesem Angebot und antworte mit dem ganzen Satz:</a:t>
            </a:r>
          </a:p>
          <a:p>
            <a:pPr eaLnBrk="1" hangingPunct="1"/>
            <a:endParaRPr lang="de-DE" altLang="cs-CZ" sz="1800" smtClean="0"/>
          </a:p>
          <a:p>
            <a:pPr eaLnBrk="1" hangingPunct="1"/>
            <a:r>
              <a:rPr lang="de-DE" altLang="cs-CZ" sz="1800" i="1" smtClean="0"/>
              <a:t>Haare – Gesicht – Lippen – Mund – Augen – Nase – Ohren – Zähne – Figur </a:t>
            </a:r>
          </a:p>
          <a:p>
            <a:pPr eaLnBrk="1" hangingPunct="1"/>
            <a:endParaRPr lang="de-DE" altLang="cs-CZ" sz="1800" i="1" smtClean="0"/>
          </a:p>
          <a:p>
            <a:pPr eaLnBrk="1" hangingPunct="1"/>
            <a:endParaRPr lang="de-DE" altLang="cs-CZ" sz="1800" smtClean="0"/>
          </a:p>
          <a:p>
            <a:pPr eaLnBrk="1" hangingPunct="1"/>
            <a:r>
              <a:rPr lang="de-DE" altLang="cs-CZ" sz="1800" smtClean="0"/>
              <a:t>z. B. Braun, blond, schwarz oder rot sind die Haare.</a:t>
            </a:r>
            <a:endParaRPr lang="cs-CZ" altLang="cs-CZ" sz="1800" smtClean="0"/>
          </a:p>
        </p:txBody>
      </p:sp>
      <p:sp>
        <p:nvSpPr>
          <p:cNvPr id="6149" name="AutoShape 7"/>
          <p:cNvSpPr>
            <a:spLocks noChangeArrowheads="1"/>
          </p:cNvSpPr>
          <p:nvPr/>
        </p:nvSpPr>
        <p:spPr bwMode="auto">
          <a:xfrm>
            <a:off x="2555875" y="227647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21</a:t>
            </a:r>
            <a:endParaRPr lang="cs-CZ" altLang="cs-CZ"/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2268538" y="3213100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23</a:t>
            </a:r>
            <a:endParaRPr lang="cs-CZ" altLang="cs-CZ"/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2916238" y="35004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24</a:t>
            </a:r>
            <a:endParaRPr lang="cs-CZ" altLang="cs-CZ"/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2916238" y="3860800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25</a:t>
            </a:r>
            <a:endParaRPr lang="cs-CZ" altLang="cs-CZ"/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2916238" y="4221163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26</a:t>
            </a:r>
            <a:endParaRPr lang="cs-CZ" altLang="cs-CZ"/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2916238" y="4581525"/>
            <a:ext cx="647700" cy="2873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27</a:t>
            </a:r>
            <a:endParaRPr lang="cs-CZ" altLang="cs-CZ"/>
          </a:p>
        </p:txBody>
      </p:sp>
      <p:sp>
        <p:nvSpPr>
          <p:cNvPr id="6155" name="AutoShape 13"/>
          <p:cNvSpPr>
            <a:spLocks noChangeArrowheads="1"/>
          </p:cNvSpPr>
          <p:nvPr/>
        </p:nvSpPr>
        <p:spPr bwMode="auto">
          <a:xfrm>
            <a:off x="3708400" y="515778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28</a:t>
            </a:r>
            <a:endParaRPr lang="cs-CZ" altLang="cs-CZ"/>
          </a:p>
        </p:txBody>
      </p:sp>
      <p:sp>
        <p:nvSpPr>
          <p:cNvPr id="6156" name="AutoShape 14"/>
          <p:cNvSpPr>
            <a:spLocks noChangeArrowheads="1"/>
          </p:cNvSpPr>
          <p:nvPr/>
        </p:nvSpPr>
        <p:spPr bwMode="auto">
          <a:xfrm>
            <a:off x="2987675" y="2636838"/>
            <a:ext cx="647700" cy="287337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/>
              <a:t>22</a:t>
            </a: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3200" b="1" smtClean="0"/>
              <a:t>Kontrolliere deine Lösung:</a:t>
            </a:r>
            <a:endParaRPr lang="cs-CZ" altLang="cs-CZ" sz="3200" b="1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557338"/>
            <a:ext cx="26035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1. Oma 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2. Opa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3. Mutter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4. Vater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5. meine Geschwister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6. Tante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7. Onkel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8. Tochter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9. Cousine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10. Cousin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11. heiße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12. bin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13. wohne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14. komme</a:t>
            </a:r>
          </a:p>
          <a:p>
            <a:pPr marL="0" indent="0" eaLnBrk="1" hangingPunct="1">
              <a:buFontTx/>
              <a:buNone/>
            </a:pPr>
            <a:endParaRPr lang="de-DE" altLang="cs-CZ" sz="1600" b="1" smtClean="0"/>
          </a:p>
          <a:p>
            <a:pPr marL="0" indent="0" eaLnBrk="1" hangingPunct="1">
              <a:buFontTx/>
              <a:buNone/>
            </a:pPr>
            <a:endParaRPr lang="cs-CZ" altLang="cs-CZ" sz="1600" b="1" smtClean="0"/>
          </a:p>
        </p:txBody>
      </p:sp>
      <p:sp>
        <p:nvSpPr>
          <p:cNvPr id="7172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825" y="1557338"/>
            <a:ext cx="2443163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15. spreche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16. lerne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17. bin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18. arbeitet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19. ist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20. arbeiten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21. Zähne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22. Figur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23. Augen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24. Mund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25. Lippen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26. Nase, Ohren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27. Ohren, Nase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smtClean="0"/>
              <a:t>28. Gesicht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Meine Mutter</a:t>
            </a:r>
            <a:endParaRPr lang="cs-CZ" altLang="cs-CZ" sz="3200" b="1" smtClean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060575"/>
            <a:ext cx="4038600" cy="29098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de-DE" sz="1800" b="1" dirty="0" smtClean="0">
                <a:solidFill>
                  <a:schemeClr val="accent2"/>
                </a:solidFill>
              </a:rPr>
              <a:t>Sprich und danach schreib von deiner </a:t>
            </a:r>
            <a:r>
              <a:rPr lang="de-DE" sz="1800" b="1" dirty="0" smtClean="0">
                <a:solidFill>
                  <a:srgbClr val="CC0000"/>
                </a:solidFill>
              </a:rPr>
              <a:t>Mutter</a:t>
            </a:r>
            <a:r>
              <a:rPr lang="de-DE" sz="1800" b="1" dirty="0" smtClean="0">
                <a:solidFill>
                  <a:schemeClr val="accent2"/>
                </a:solidFill>
              </a:rPr>
              <a:t> nach diesen Punkten:</a:t>
            </a:r>
          </a:p>
          <a:p>
            <a:pPr marL="533400" indent="-533400" eaLnBrk="1" hangingPunct="1">
              <a:defRPr/>
            </a:pPr>
            <a:endParaRPr lang="de-DE" sz="1800" b="1" dirty="0" smtClean="0">
              <a:solidFill>
                <a:schemeClr val="accent2"/>
              </a:solidFill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de-DE" sz="1800" b="1" dirty="0" smtClean="0">
                <a:solidFill>
                  <a:schemeClr val="accent2"/>
                </a:solidFill>
              </a:rPr>
              <a:t>Persönliche Angaben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de-DE" sz="1800" b="1" dirty="0" smtClean="0">
                <a:solidFill>
                  <a:schemeClr val="accent2"/>
                </a:solidFill>
              </a:rPr>
              <a:t>Ihr Aussehen (Haare,  Augen, Figur, …..)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de-DE" sz="1800" b="1" dirty="0" smtClean="0">
                <a:solidFill>
                  <a:schemeClr val="accent2"/>
                </a:solidFill>
              </a:rPr>
              <a:t>Was macht sie gern?</a:t>
            </a:r>
          </a:p>
          <a:p>
            <a:pPr marL="533400" indent="-533400" eaLnBrk="1" hangingPunct="1">
              <a:buFontTx/>
              <a:buAutoNum type="arabicPeriod"/>
              <a:defRPr/>
            </a:pPr>
            <a:endParaRPr lang="cs-CZ" sz="1800" b="1" dirty="0" smtClean="0">
              <a:solidFill>
                <a:schemeClr val="accent2"/>
              </a:solidFill>
            </a:endParaRPr>
          </a:p>
        </p:txBody>
      </p:sp>
      <p:pic>
        <p:nvPicPr>
          <p:cNvPr id="8196" name="Picture 12" descr="atletika,chlapci,děti,dívky,fotbal,fotbalisté,fotografie,lidé,maminky fotbalistů,matky,rekreace,rodiny,sport,text,úsměv,úsměvy,volný čas,žen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916113"/>
            <a:ext cx="3355975" cy="3355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pPr eaLnBrk="1" hangingPunct="1"/>
            <a:r>
              <a:rPr lang="de-DE" altLang="cs-CZ" sz="3200" b="1" smtClean="0"/>
              <a:t>Mein Vater</a:t>
            </a:r>
            <a:endParaRPr lang="cs-CZ" altLang="cs-CZ" sz="3200" b="1" smtClean="0"/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27538" y="2636838"/>
            <a:ext cx="4038600" cy="2765425"/>
          </a:xfrm>
          <a:noFill/>
        </p:spPr>
        <p:txBody>
          <a:bodyPr/>
          <a:lstStyle/>
          <a:p>
            <a:pPr marL="533400" indent="-533400" eaLnBrk="1" hangingPunct="1"/>
            <a:r>
              <a:rPr lang="de-DE" altLang="cs-CZ" sz="1800" b="1" smtClean="0"/>
              <a:t>Sprich und danach schreib von </a:t>
            </a:r>
            <a:r>
              <a:rPr lang="de-DE" altLang="cs-CZ" sz="1800" b="1" smtClean="0">
                <a:solidFill>
                  <a:schemeClr val="accent2"/>
                </a:solidFill>
              </a:rPr>
              <a:t>deinem Vater</a:t>
            </a:r>
            <a:r>
              <a:rPr lang="de-DE" altLang="cs-CZ" sz="1800" b="1" smtClean="0"/>
              <a:t> nach diesen Punkten:</a:t>
            </a:r>
          </a:p>
          <a:p>
            <a:pPr marL="533400" indent="-533400" eaLnBrk="1" hangingPunct="1"/>
            <a:endParaRPr lang="de-DE" altLang="cs-CZ" sz="1800" b="1" smtClean="0"/>
          </a:p>
          <a:p>
            <a:pPr marL="533400" indent="-533400" eaLnBrk="1" hangingPunct="1"/>
            <a:r>
              <a:rPr lang="de-DE" altLang="cs-CZ" sz="1800" b="1" smtClean="0"/>
              <a:t>Persönliche Angaben</a:t>
            </a:r>
          </a:p>
          <a:p>
            <a:pPr marL="533400" indent="-533400" eaLnBrk="1" hangingPunct="1"/>
            <a:r>
              <a:rPr lang="cs-CZ" altLang="cs-CZ" sz="1800" b="1" smtClean="0"/>
              <a:t>Sein</a:t>
            </a:r>
            <a:r>
              <a:rPr lang="de-DE" altLang="cs-CZ" sz="1800" b="1" smtClean="0"/>
              <a:t> Aussehen (Haare,  Augen, Figur, …..)</a:t>
            </a:r>
          </a:p>
          <a:p>
            <a:pPr marL="533400" indent="-533400" eaLnBrk="1" hangingPunct="1"/>
            <a:r>
              <a:rPr lang="de-DE" altLang="cs-CZ" sz="1800" b="1" smtClean="0"/>
              <a:t>Was macht er gern?</a:t>
            </a:r>
          </a:p>
          <a:p>
            <a:pPr marL="533400" indent="-533400" eaLnBrk="1" hangingPunct="1">
              <a:buFontTx/>
              <a:buAutoNum type="arabicPeriod"/>
            </a:pPr>
            <a:endParaRPr lang="cs-CZ" altLang="cs-CZ" sz="1800" b="1" smtClean="0">
              <a:solidFill>
                <a:schemeClr val="accent2"/>
              </a:solidFill>
            </a:endParaRPr>
          </a:p>
        </p:txBody>
      </p:sp>
      <p:pic>
        <p:nvPicPr>
          <p:cNvPr id="9220" name="Picture 10" descr="baseballoví hráči,děti,dítka,fotografie,lidé,muži,otcové,páni,rodiny,sport,synové,volný ča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76475"/>
            <a:ext cx="3427412" cy="3427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73100" y="1196975"/>
            <a:ext cx="7772400" cy="1470025"/>
          </a:xfrm>
        </p:spPr>
        <p:txBody>
          <a:bodyPr/>
          <a:lstStyle/>
          <a:p>
            <a:r>
              <a:rPr lang="de-DE" altLang="cs-CZ" sz="3200" b="1" smtClean="0"/>
              <a:t>Und deine Geschwister, deine Großeltern, deine Tante, ….???</a:t>
            </a:r>
            <a:endParaRPr lang="cs-CZ" altLang="cs-CZ" sz="3200" b="1" smtClean="0"/>
          </a:p>
        </p:txBody>
      </p:sp>
      <p:sp>
        <p:nvSpPr>
          <p:cNvPr id="10243" name="Zaoblený obdélník 3"/>
          <p:cNvSpPr>
            <a:spLocks noChangeArrowheads="1"/>
          </p:cNvSpPr>
          <p:nvPr/>
        </p:nvSpPr>
        <p:spPr bwMode="auto">
          <a:xfrm>
            <a:off x="2182813" y="3068638"/>
            <a:ext cx="4751387" cy="20161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cs-CZ" sz="2400" b="1">
                <a:solidFill>
                  <a:srgbClr val="FF0000"/>
                </a:solidFill>
              </a:rPr>
              <a:t>Deine Hausaufgabe:</a:t>
            </a:r>
          </a:p>
          <a:p>
            <a:pPr eaLnBrk="1" hangingPunct="1"/>
            <a:endParaRPr lang="de-DE" altLang="cs-CZ" b="1"/>
          </a:p>
          <a:p>
            <a:pPr eaLnBrk="1" hangingPunct="1"/>
            <a:r>
              <a:rPr lang="de-DE" altLang="cs-CZ" b="1"/>
              <a:t>Wähle zwei Personen von ihnen und beschreibe sie wie den Vater oder die Mutter.</a:t>
            </a:r>
            <a:endParaRPr lang="cs-CZ" altLang="cs-CZ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323</Words>
  <Application>Microsoft Office PowerPoint</Application>
  <PresentationFormat>Předvádění na obrazovce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Výchozí návrh</vt:lpstr>
      <vt:lpstr>Meine Familie</vt:lpstr>
      <vt:lpstr>Stammbaum 1</vt:lpstr>
      <vt:lpstr>Stammbaum 2</vt:lpstr>
      <vt:lpstr>Persönliche Angaben</vt:lpstr>
      <vt:lpstr>Aussehen</vt:lpstr>
      <vt:lpstr>Kontrolliere deine Lösung:</vt:lpstr>
      <vt:lpstr>Meine Mutter</vt:lpstr>
      <vt:lpstr>Mein Vater</vt:lpstr>
      <vt:lpstr>Und deine Geschwister, deine Großeltern, deine Tante, ….???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Familie</dc:title>
  <dc:creator>petrovi</dc:creator>
  <cp:lastModifiedBy>Ucitel_NB50</cp:lastModifiedBy>
  <cp:revision>17</cp:revision>
  <dcterms:created xsi:type="dcterms:W3CDTF">2012-07-22T15:23:34Z</dcterms:created>
  <dcterms:modified xsi:type="dcterms:W3CDTF">2014-08-19T08:36:44Z</dcterms:modified>
</cp:coreProperties>
</file>