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7" r:id="rId5"/>
    <p:sldId id="258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9496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E1059E-E9CF-4547-9367-758C5279F5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1323-8C2F-49F2-A049-5BD951BBEC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78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FBA57-3D9D-4986-A986-C19705A1CA4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9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9790-B2CA-4CB4-B662-470CAA92904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F3D77-9255-4C03-AE8D-16BC0D4B97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A6AF-BA57-453E-9F26-C30C99D3AFD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20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F390C-640C-4EA9-A097-1F6D833C4B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1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F97A-E5EA-49D2-9E8C-892820E75D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0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6F45D-4437-4DED-B58A-E28B38A787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601A-974E-4472-8828-A010ED5D9D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0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2B776-23D8-43FE-AE72-CCCA2A9A12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0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 předlohy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36E0C8E1-C77F-4389-8B67-45DFAE4AC9B9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smtClean="0"/>
              <a:t>Afrika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 smtClean="0"/>
              <a:t>Přírodní podmínky</a:t>
            </a:r>
          </a:p>
          <a:p>
            <a:r>
              <a:rPr lang="cs-CZ" dirty="0" smtClean="0"/>
              <a:t>Horizontální členitost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4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3598168" cy="720080"/>
          </a:xfrm>
        </p:spPr>
        <p:txBody>
          <a:bodyPr/>
          <a:lstStyle/>
          <a:p>
            <a:r>
              <a:rPr lang="cs-CZ" sz="2000" dirty="0" smtClean="0"/>
              <a:t>Satelitní mapa Afriky</a:t>
            </a:r>
            <a:endParaRPr lang="cs-CZ" sz="2000" dirty="0"/>
          </a:p>
        </p:txBody>
      </p:sp>
      <p:pic>
        <p:nvPicPr>
          <p:cNvPr id="4" name="Picture 2" descr="File:Africa satellite orthog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519105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33637" y="6237312"/>
            <a:ext cx="5822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</a:rPr>
              <a:t>&lt;1&gt;</a:t>
            </a:r>
            <a:endParaRPr lang="cs-CZ" dirty="0" smtClean="0">
              <a:latin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91683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latin typeface="+mn-lt"/>
                <a:cs typeface="Calibri" pitchFamily="34" charset="0"/>
              </a:rPr>
              <a:t>3.největší kontinent s rozlohou 30,3 mil.km</a:t>
            </a:r>
            <a:r>
              <a:rPr lang="cs-CZ" sz="2000" baseline="30000" dirty="0" smtClean="0">
                <a:latin typeface="+mn-lt"/>
                <a:cs typeface="Calibri" pitchFamily="34" charset="0"/>
              </a:rPr>
              <a:t>2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baseline="30000" dirty="0">
              <a:latin typeface="+mn-lt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Calibri" pitchFamily="34" charset="0"/>
              </a:rPr>
              <a:t>Malá horizontální </a:t>
            </a:r>
            <a:r>
              <a:rPr lang="cs-CZ" sz="2000" dirty="0" smtClean="0">
                <a:latin typeface="+mn-lt"/>
                <a:cs typeface="Calibri" pitchFamily="34" charset="0"/>
              </a:rPr>
              <a:t>členitost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baseline="30000" dirty="0">
              <a:latin typeface="+mn-lt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Calibri" pitchFamily="34" charset="0"/>
              </a:rPr>
              <a:t>Rozkládá </a:t>
            </a:r>
            <a:r>
              <a:rPr lang="cs-CZ" sz="2000" dirty="0" smtClean="0">
                <a:latin typeface="+mn-lt"/>
                <a:cs typeface="Calibri" pitchFamily="34" charset="0"/>
              </a:rPr>
              <a:t>se na všech polokoulích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baseline="30000" dirty="0">
              <a:latin typeface="+mn-lt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latin typeface="+mn-lt"/>
                <a:cs typeface="Calibri" pitchFamily="34" charset="0"/>
              </a:rPr>
              <a:t>Afrikou prochází rovník, nultý poledník  i oba obratníky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baseline="300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880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000" t="-1000" r="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56376" y="6453336"/>
            <a:ext cx="5822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</a:rPr>
              <a:t>&lt;2&gt;</a:t>
            </a:r>
            <a:endParaRPr lang="cs-CZ" dirty="0" smtClean="0"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29209" y="656420"/>
            <a:ext cx="2202847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Bílý mys</a:t>
            </a:r>
            <a:r>
              <a:rPr lang="cs-CZ" dirty="0" smtClean="0">
                <a:solidFill>
                  <a:srgbClr val="FF0000"/>
                </a:solidFill>
              </a:rPr>
              <a:t> (37°21' </a:t>
            </a:r>
            <a:r>
              <a:rPr lang="cs-CZ" dirty="0" err="1" smtClean="0">
                <a:solidFill>
                  <a:srgbClr val="FF0000"/>
                </a:solidFill>
              </a:rPr>
              <a:t>s.š</a:t>
            </a:r>
            <a:r>
              <a:rPr lang="cs-CZ" dirty="0" smtClean="0">
                <a:solidFill>
                  <a:srgbClr val="FF0000"/>
                </a:solidFill>
              </a:rPr>
              <a:t>.)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NEJSEVERNĚJŠÍ BOD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Osmicípá hvězda 5"/>
          <p:cNvSpPr/>
          <p:nvPr/>
        </p:nvSpPr>
        <p:spPr>
          <a:xfrm>
            <a:off x="4014835" y="404664"/>
            <a:ext cx="197125" cy="144016"/>
          </a:xfrm>
          <a:prstGeom prst="star8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>
            <a:stCxn id="6" idx="2"/>
          </p:cNvCxnSpPr>
          <p:nvPr/>
        </p:nvCxnSpPr>
        <p:spPr>
          <a:xfrm>
            <a:off x="4113398" y="548680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3491880" y="5590981"/>
            <a:ext cx="2723823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NEJJIŽNĚJŠÍ BOD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Střelkový mys</a:t>
            </a:r>
            <a:r>
              <a:rPr lang="cs-CZ" dirty="0" smtClean="0">
                <a:solidFill>
                  <a:srgbClr val="FF0000"/>
                </a:solidFill>
              </a:rPr>
              <a:t> (34°52' </a:t>
            </a:r>
            <a:r>
              <a:rPr lang="cs-CZ" dirty="0" err="1" smtClean="0">
                <a:solidFill>
                  <a:srgbClr val="FF0000"/>
                </a:solidFill>
              </a:rPr>
              <a:t>j.š</a:t>
            </a:r>
            <a:r>
              <a:rPr lang="cs-CZ" dirty="0" smtClean="0">
                <a:solidFill>
                  <a:srgbClr val="FF0000"/>
                </a:solidFill>
              </a:rPr>
              <a:t>.)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Osmicípá hvězda 10"/>
          <p:cNvSpPr/>
          <p:nvPr/>
        </p:nvSpPr>
        <p:spPr>
          <a:xfrm rot="16200000">
            <a:off x="4761469" y="6467804"/>
            <a:ext cx="197125" cy="144016"/>
          </a:xfrm>
          <a:prstGeom prst="star8">
            <a:avLst>
              <a:gd name="adj" fmla="val 343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4861708" y="6246604"/>
            <a:ext cx="0" cy="206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55576" y="2333478"/>
            <a:ext cx="2505814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Zelený mys</a:t>
            </a:r>
            <a:r>
              <a:rPr lang="cs-CZ" dirty="0" smtClean="0">
                <a:solidFill>
                  <a:srgbClr val="FF0000"/>
                </a:solidFill>
              </a:rPr>
              <a:t> (17°38' </a:t>
            </a:r>
            <a:r>
              <a:rPr lang="cs-CZ" dirty="0" err="1" smtClean="0">
                <a:solidFill>
                  <a:srgbClr val="FF0000"/>
                </a:solidFill>
              </a:rPr>
              <a:t>z.d</a:t>
            </a:r>
            <a:r>
              <a:rPr lang="cs-CZ" dirty="0" smtClean="0">
                <a:solidFill>
                  <a:srgbClr val="FF0000"/>
                </a:solidFill>
              </a:rPr>
              <a:t>.)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NEJZÁPADNĚJŠÍ BOD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8" name="Osmicípá hvězda 17"/>
          <p:cNvSpPr/>
          <p:nvPr/>
        </p:nvSpPr>
        <p:spPr>
          <a:xfrm rot="16200000">
            <a:off x="1233078" y="2015394"/>
            <a:ext cx="197125" cy="144016"/>
          </a:xfrm>
          <a:prstGeom prst="star8">
            <a:avLst>
              <a:gd name="adj" fmla="val 343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1331640" y="2185965"/>
            <a:ext cx="0" cy="206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6084168" y="2742244"/>
            <a:ext cx="2490810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NEJVÝCHODNĚJŠÍ BOD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Mys </a:t>
            </a:r>
            <a:r>
              <a:rPr lang="cs-CZ" b="1" dirty="0" err="1" smtClean="0">
                <a:solidFill>
                  <a:srgbClr val="FF0000"/>
                </a:solidFill>
              </a:rPr>
              <a:t>Hafún</a:t>
            </a:r>
            <a:r>
              <a:rPr lang="cs-CZ" dirty="0" smtClean="0">
                <a:solidFill>
                  <a:srgbClr val="FF0000"/>
                </a:solidFill>
              </a:rPr>
              <a:t> (51°23' </a:t>
            </a:r>
            <a:r>
              <a:rPr lang="cs-CZ" dirty="0" err="1" smtClean="0">
                <a:solidFill>
                  <a:srgbClr val="FF0000"/>
                </a:solidFill>
              </a:rPr>
              <a:t>v.d</a:t>
            </a:r>
            <a:r>
              <a:rPr lang="cs-CZ" dirty="0" smtClean="0">
                <a:solidFill>
                  <a:srgbClr val="FF0000"/>
                </a:solidFill>
              </a:rPr>
              <a:t>.)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Osmicípá hvězda 20"/>
          <p:cNvSpPr/>
          <p:nvPr/>
        </p:nvSpPr>
        <p:spPr>
          <a:xfrm rot="16200000">
            <a:off x="7857814" y="2364941"/>
            <a:ext cx="197125" cy="144016"/>
          </a:xfrm>
          <a:prstGeom prst="star8">
            <a:avLst>
              <a:gd name="adj" fmla="val 343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7956376" y="2535512"/>
            <a:ext cx="0" cy="2067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971600" y="3573016"/>
            <a:ext cx="2376264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KRAJNÍ BODY AFRICKÉHO KONTINETU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67544" y="404663"/>
            <a:ext cx="8208912" cy="623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899592" y="692696"/>
            <a:ext cx="7560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0000"/>
                </a:solidFill>
              </a:rPr>
              <a:t>Nejzazší body včetně ostrovů:</a:t>
            </a:r>
          </a:p>
          <a:p>
            <a:pPr algn="ctr"/>
            <a:endParaRPr lang="cs-CZ" sz="2800" b="1" u="sng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cs-CZ" sz="2400" dirty="0" smtClean="0"/>
              <a:t>Nejsevernější bod: </a:t>
            </a:r>
            <a:r>
              <a:rPr lang="cs-CZ" sz="2400" b="1" dirty="0" smtClean="0">
                <a:solidFill>
                  <a:srgbClr val="FF0000"/>
                </a:solidFill>
              </a:rPr>
              <a:t>tuniské souostroví </a:t>
            </a:r>
            <a:r>
              <a:rPr lang="cs-CZ" sz="2400" b="1" dirty="0" err="1" smtClean="0">
                <a:solidFill>
                  <a:srgbClr val="FF0000"/>
                </a:solidFill>
              </a:rPr>
              <a:t>Galite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(37° 34' </a:t>
            </a:r>
            <a:r>
              <a:rPr lang="cs-CZ" sz="2400" dirty="0" err="1" smtClean="0"/>
              <a:t>s.š</a:t>
            </a:r>
            <a:r>
              <a:rPr lang="cs-CZ" sz="2400" dirty="0" smtClean="0"/>
              <a:t>.)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Nejjižnější bod: </a:t>
            </a:r>
            <a:r>
              <a:rPr lang="cs-CZ" sz="2400" b="1" dirty="0" smtClean="0">
                <a:solidFill>
                  <a:srgbClr val="FF0000"/>
                </a:solidFill>
              </a:rPr>
              <a:t>Střelkový mys </a:t>
            </a:r>
            <a:r>
              <a:rPr lang="cs-CZ" sz="2400" dirty="0" smtClean="0"/>
              <a:t>(34° 50' </a:t>
            </a:r>
            <a:r>
              <a:rPr lang="cs-CZ" sz="2400" dirty="0" err="1" smtClean="0"/>
              <a:t>j.š</a:t>
            </a:r>
            <a:r>
              <a:rPr lang="cs-CZ" sz="2400" dirty="0" smtClean="0"/>
              <a:t>.)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Nejzápadnější bod: </a:t>
            </a:r>
            <a:r>
              <a:rPr lang="cs-CZ" sz="2400" b="1" dirty="0" smtClean="0">
                <a:solidFill>
                  <a:srgbClr val="FF0000"/>
                </a:solidFill>
              </a:rPr>
              <a:t>kapverdský ostrov </a:t>
            </a:r>
            <a:r>
              <a:rPr lang="cs-CZ" sz="2400" b="1" dirty="0" err="1" smtClean="0">
                <a:solidFill>
                  <a:srgbClr val="FF0000"/>
                </a:solidFill>
              </a:rPr>
              <a:t>Santo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Antão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(25° 22' </a:t>
            </a:r>
            <a:r>
              <a:rPr lang="cs-CZ" sz="2400" dirty="0" err="1" smtClean="0"/>
              <a:t>z.d</a:t>
            </a:r>
            <a:r>
              <a:rPr lang="cs-CZ" sz="2400" dirty="0" smtClean="0"/>
              <a:t>.)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Nejvýchodnější bod: </a:t>
            </a:r>
            <a:r>
              <a:rPr lang="cs-CZ" sz="2400" b="1" dirty="0" err="1" smtClean="0">
                <a:solidFill>
                  <a:srgbClr val="FF0000"/>
                </a:solidFill>
              </a:rPr>
              <a:t>Île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aux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Cerfs</a:t>
            </a:r>
            <a:r>
              <a:rPr lang="cs-CZ" sz="2400" b="1" dirty="0" smtClean="0">
                <a:solidFill>
                  <a:srgbClr val="FF0000"/>
                </a:solidFill>
              </a:rPr>
              <a:t> u </a:t>
            </a:r>
            <a:r>
              <a:rPr lang="cs-CZ" sz="2400" b="1" dirty="0" err="1" smtClean="0">
                <a:solidFill>
                  <a:srgbClr val="FF0000"/>
                </a:solidFill>
              </a:rPr>
              <a:t>Mauricia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(57° 49' </a:t>
            </a:r>
            <a:r>
              <a:rPr lang="cs-CZ" sz="2000" dirty="0" err="1" smtClean="0"/>
              <a:t>v.d</a:t>
            </a:r>
            <a:r>
              <a:rPr lang="cs-CZ" sz="2000" dirty="0" smtClean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5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1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56376" y="6453336"/>
            <a:ext cx="5822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</a:rPr>
              <a:t>&lt;2&gt;</a:t>
            </a:r>
            <a:endParaRPr lang="cs-CZ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95736" y="1052736"/>
            <a:ext cx="15841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Gibraltarský průliv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843808" y="404664"/>
            <a:ext cx="3240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355976" y="1196752"/>
            <a:ext cx="15841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Suezský průplav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5796136" y="908720"/>
            <a:ext cx="144016" cy="2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292080" y="2708920"/>
            <a:ext cx="23762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průliv </a:t>
            </a:r>
            <a:r>
              <a:rPr lang="cs-CZ" b="1" dirty="0" err="1" smtClean="0">
                <a:solidFill>
                  <a:srgbClr val="FF0000"/>
                </a:solidFill>
              </a:rPr>
              <a:t>Báb</a:t>
            </a:r>
            <a:r>
              <a:rPr lang="cs-CZ" b="1" dirty="0" smtClean="0">
                <a:solidFill>
                  <a:srgbClr val="FF0000"/>
                </a:solidFill>
              </a:rPr>
              <a:t> al-</a:t>
            </a:r>
            <a:r>
              <a:rPr lang="cs-CZ" b="1" dirty="0" err="1" smtClean="0">
                <a:solidFill>
                  <a:srgbClr val="FF0000"/>
                </a:solidFill>
              </a:rPr>
              <a:t>Mandab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6516216" y="242088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297331" y="4365104"/>
            <a:ext cx="21549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Mosambický průliv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6228184" y="465313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8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956376" y="6453336"/>
            <a:ext cx="5822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</a:rPr>
              <a:t>&lt;2&gt;</a:t>
            </a:r>
            <a:endParaRPr lang="cs-CZ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95736" y="1052736"/>
            <a:ext cx="158417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Záliv Malá </a:t>
            </a:r>
            <a:r>
              <a:rPr lang="cs-CZ" sz="1600" b="1" dirty="0" err="1" smtClean="0">
                <a:solidFill>
                  <a:srgbClr val="FF0000"/>
                </a:solidFill>
              </a:rPr>
              <a:t>Syrta</a:t>
            </a:r>
            <a:r>
              <a:rPr lang="cs-CZ" sz="1600" b="1" dirty="0" smtClean="0">
                <a:solidFill>
                  <a:srgbClr val="FF0000"/>
                </a:solidFill>
              </a:rPr>
              <a:t> (</a:t>
            </a:r>
            <a:r>
              <a:rPr lang="cs-CZ" sz="1600" b="1" dirty="0" err="1" smtClean="0">
                <a:solidFill>
                  <a:srgbClr val="FF0000"/>
                </a:solidFill>
              </a:rPr>
              <a:t>Gabeský</a:t>
            </a:r>
            <a:r>
              <a:rPr lang="cs-CZ" sz="1600" b="1" dirty="0" smtClean="0">
                <a:solidFill>
                  <a:srgbClr val="FF0000"/>
                </a:solidFill>
              </a:rPr>
              <a:t> záliv)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167844" y="692696"/>
            <a:ext cx="972108" cy="520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355976" y="1196752"/>
            <a:ext cx="15841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Záliv Velká </a:t>
            </a:r>
            <a:r>
              <a:rPr lang="cs-CZ" b="1" dirty="0" err="1" smtClean="0">
                <a:solidFill>
                  <a:srgbClr val="FF0000"/>
                </a:solidFill>
              </a:rPr>
              <a:t>Syrta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4788024" y="916427"/>
            <a:ext cx="216024" cy="2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788024" y="3055847"/>
            <a:ext cx="23762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Somálský poloostrov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7020272" y="275539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5148064" y="4499828"/>
            <a:ext cx="14761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Madagascar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6588224" y="471134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627096" y="1691516"/>
            <a:ext cx="158417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Adenský záliv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13" idx="2"/>
          </p:cNvCxnSpPr>
          <p:nvPr/>
        </p:nvCxnSpPr>
        <p:spPr>
          <a:xfrm flipH="1">
            <a:off x="7416316" y="2060848"/>
            <a:ext cx="2868" cy="393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83824" y="2147349"/>
            <a:ext cx="254896" cy="249123"/>
          </a:xfrm>
          <a:prstGeom prst="ellipse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7761222" y="2576834"/>
            <a:ext cx="900099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Sokotra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>
            <a:stCxn id="19" idx="0"/>
            <a:endCxn id="11" idx="4"/>
          </p:cNvCxnSpPr>
          <p:nvPr/>
        </p:nvCxnSpPr>
        <p:spPr>
          <a:xfrm flipV="1">
            <a:off x="8211272" y="2396472"/>
            <a:ext cx="0" cy="18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6804248" y="3861048"/>
            <a:ext cx="216024" cy="504056"/>
          </a:xfrm>
          <a:prstGeom prst="ellipse">
            <a:avLst/>
          </a:prstGeom>
          <a:solidFill>
            <a:srgbClr val="FF00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7151122" y="3690387"/>
            <a:ext cx="805254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err="1" smtClean="0">
                <a:solidFill>
                  <a:srgbClr val="FF0000"/>
                </a:solidFill>
              </a:rPr>
              <a:t>Pemba</a:t>
            </a:r>
            <a:endParaRPr lang="cs-CZ" sz="11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FF0000"/>
                </a:solidFill>
              </a:rPr>
              <a:t>Zanzibar</a:t>
            </a:r>
          </a:p>
          <a:p>
            <a:pPr algn="ctr"/>
            <a:r>
              <a:rPr lang="cs-CZ" sz="1100" b="1" dirty="0" smtClean="0">
                <a:solidFill>
                  <a:srgbClr val="FF0000"/>
                </a:solidFill>
              </a:rPr>
              <a:t>Mafia</a:t>
            </a:r>
            <a:endParaRPr lang="cs-CZ" sz="1100" b="1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6835884" y="3861048"/>
            <a:ext cx="5084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endCxn id="17" idx="2"/>
          </p:cNvCxnSpPr>
          <p:nvPr/>
        </p:nvCxnSpPr>
        <p:spPr>
          <a:xfrm flipH="1">
            <a:off x="6804248" y="3990469"/>
            <a:ext cx="540060" cy="122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7" idx="3"/>
          </p:cNvCxnSpPr>
          <p:nvPr/>
        </p:nvCxnSpPr>
        <p:spPr>
          <a:xfrm flipH="1">
            <a:off x="6835884" y="4113076"/>
            <a:ext cx="580432" cy="178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 rot="2833501">
            <a:off x="8187798" y="3940760"/>
            <a:ext cx="307507" cy="568780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8028384" y="3651915"/>
            <a:ext cx="93610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Seychelly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>
            <a:stCxn id="35" idx="2"/>
          </p:cNvCxnSpPr>
          <p:nvPr/>
        </p:nvCxnSpPr>
        <p:spPr>
          <a:xfrm flipH="1">
            <a:off x="8341551" y="3959692"/>
            <a:ext cx="154885" cy="265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7812360" y="4633391"/>
            <a:ext cx="93610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Komory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7126100" y="4655591"/>
            <a:ext cx="542244" cy="153888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se šipkou 39"/>
          <p:cNvCxnSpPr/>
          <p:nvPr/>
        </p:nvCxnSpPr>
        <p:spPr>
          <a:xfrm flipH="1">
            <a:off x="7397222" y="4702944"/>
            <a:ext cx="415138" cy="2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Volný tvar 44"/>
          <p:cNvSpPr/>
          <p:nvPr/>
        </p:nvSpPr>
        <p:spPr>
          <a:xfrm>
            <a:off x="7992094" y="5177642"/>
            <a:ext cx="688768" cy="783771"/>
          </a:xfrm>
          <a:custGeom>
            <a:avLst/>
            <a:gdLst>
              <a:gd name="connsiteX0" fmla="*/ 629392 w 688768"/>
              <a:gd name="connsiteY0" fmla="*/ 0 h 783771"/>
              <a:gd name="connsiteX1" fmla="*/ 570015 w 688768"/>
              <a:gd name="connsiteY1" fmla="*/ 47501 h 783771"/>
              <a:gd name="connsiteX2" fmla="*/ 534389 w 688768"/>
              <a:gd name="connsiteY2" fmla="*/ 59376 h 783771"/>
              <a:gd name="connsiteX3" fmla="*/ 486888 w 688768"/>
              <a:gd name="connsiteY3" fmla="*/ 83127 h 783771"/>
              <a:gd name="connsiteX4" fmla="*/ 439387 w 688768"/>
              <a:gd name="connsiteY4" fmla="*/ 95002 h 783771"/>
              <a:gd name="connsiteX5" fmla="*/ 403761 w 688768"/>
              <a:gd name="connsiteY5" fmla="*/ 106877 h 783771"/>
              <a:gd name="connsiteX6" fmla="*/ 380010 w 688768"/>
              <a:gd name="connsiteY6" fmla="*/ 142503 h 783771"/>
              <a:gd name="connsiteX7" fmla="*/ 308758 w 688768"/>
              <a:gd name="connsiteY7" fmla="*/ 261257 h 783771"/>
              <a:gd name="connsiteX8" fmla="*/ 237506 w 688768"/>
              <a:gd name="connsiteY8" fmla="*/ 332509 h 783771"/>
              <a:gd name="connsiteX9" fmla="*/ 166254 w 688768"/>
              <a:gd name="connsiteY9" fmla="*/ 439387 h 783771"/>
              <a:gd name="connsiteX10" fmla="*/ 95002 w 688768"/>
              <a:gd name="connsiteY10" fmla="*/ 498763 h 783771"/>
              <a:gd name="connsiteX11" fmla="*/ 0 w 688768"/>
              <a:gd name="connsiteY11" fmla="*/ 605641 h 783771"/>
              <a:gd name="connsiteX12" fmla="*/ 11875 w 688768"/>
              <a:gd name="connsiteY12" fmla="*/ 688768 h 783771"/>
              <a:gd name="connsiteX13" fmla="*/ 95002 w 688768"/>
              <a:gd name="connsiteY13" fmla="*/ 736270 h 783771"/>
              <a:gd name="connsiteX14" fmla="*/ 166254 w 688768"/>
              <a:gd name="connsiteY14" fmla="*/ 783771 h 783771"/>
              <a:gd name="connsiteX15" fmla="*/ 356259 w 688768"/>
              <a:gd name="connsiteY15" fmla="*/ 760020 h 783771"/>
              <a:gd name="connsiteX16" fmla="*/ 391885 w 688768"/>
              <a:gd name="connsiteY16" fmla="*/ 748145 h 783771"/>
              <a:gd name="connsiteX17" fmla="*/ 439387 w 688768"/>
              <a:gd name="connsiteY17" fmla="*/ 676893 h 783771"/>
              <a:gd name="connsiteX18" fmla="*/ 451262 w 688768"/>
              <a:gd name="connsiteY18" fmla="*/ 641267 h 783771"/>
              <a:gd name="connsiteX19" fmla="*/ 486888 w 688768"/>
              <a:gd name="connsiteY19" fmla="*/ 617516 h 783771"/>
              <a:gd name="connsiteX20" fmla="*/ 546264 w 688768"/>
              <a:gd name="connsiteY20" fmla="*/ 546264 h 783771"/>
              <a:gd name="connsiteX21" fmla="*/ 581890 w 688768"/>
              <a:gd name="connsiteY21" fmla="*/ 522514 h 783771"/>
              <a:gd name="connsiteX22" fmla="*/ 617516 w 688768"/>
              <a:gd name="connsiteY22" fmla="*/ 451262 h 783771"/>
              <a:gd name="connsiteX23" fmla="*/ 653142 w 688768"/>
              <a:gd name="connsiteY23" fmla="*/ 427511 h 783771"/>
              <a:gd name="connsiteX24" fmla="*/ 688768 w 688768"/>
              <a:gd name="connsiteY24" fmla="*/ 415636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8768" h="783771">
                <a:moveTo>
                  <a:pt x="629392" y="0"/>
                </a:moveTo>
                <a:cubicBezTo>
                  <a:pt x="609600" y="15834"/>
                  <a:pt x="591509" y="34068"/>
                  <a:pt x="570015" y="47501"/>
                </a:cubicBezTo>
                <a:cubicBezTo>
                  <a:pt x="559400" y="54135"/>
                  <a:pt x="545895" y="54445"/>
                  <a:pt x="534389" y="59376"/>
                </a:cubicBezTo>
                <a:cubicBezTo>
                  <a:pt x="518118" y="66349"/>
                  <a:pt x="503463" y="76911"/>
                  <a:pt x="486888" y="83127"/>
                </a:cubicBezTo>
                <a:cubicBezTo>
                  <a:pt x="471606" y="88858"/>
                  <a:pt x="455080" y="90518"/>
                  <a:pt x="439387" y="95002"/>
                </a:cubicBezTo>
                <a:cubicBezTo>
                  <a:pt x="427351" y="98441"/>
                  <a:pt x="415636" y="102919"/>
                  <a:pt x="403761" y="106877"/>
                </a:cubicBezTo>
                <a:cubicBezTo>
                  <a:pt x="395844" y="118752"/>
                  <a:pt x="387091" y="130111"/>
                  <a:pt x="380010" y="142503"/>
                </a:cubicBezTo>
                <a:cubicBezTo>
                  <a:pt x="355021" y="186233"/>
                  <a:pt x="347491" y="222524"/>
                  <a:pt x="308758" y="261257"/>
                </a:cubicBezTo>
                <a:cubicBezTo>
                  <a:pt x="285007" y="285008"/>
                  <a:pt x="254787" y="303707"/>
                  <a:pt x="237506" y="332509"/>
                </a:cubicBezTo>
                <a:cubicBezTo>
                  <a:pt x="210931" y="376800"/>
                  <a:pt x="199235" y="400909"/>
                  <a:pt x="166254" y="439387"/>
                </a:cubicBezTo>
                <a:cubicBezTo>
                  <a:pt x="101275" y="515196"/>
                  <a:pt x="160970" y="440125"/>
                  <a:pt x="95002" y="498763"/>
                </a:cubicBezTo>
                <a:cubicBezTo>
                  <a:pt x="28447" y="557922"/>
                  <a:pt x="36097" y="551494"/>
                  <a:pt x="0" y="605641"/>
                </a:cubicBezTo>
                <a:cubicBezTo>
                  <a:pt x="3958" y="633350"/>
                  <a:pt x="507" y="663190"/>
                  <a:pt x="11875" y="688768"/>
                </a:cubicBezTo>
                <a:cubicBezTo>
                  <a:pt x="16854" y="699971"/>
                  <a:pt x="91017" y="733879"/>
                  <a:pt x="95002" y="736270"/>
                </a:cubicBezTo>
                <a:cubicBezTo>
                  <a:pt x="119479" y="750956"/>
                  <a:pt x="166254" y="783771"/>
                  <a:pt x="166254" y="783771"/>
                </a:cubicBezTo>
                <a:cubicBezTo>
                  <a:pt x="226000" y="777797"/>
                  <a:pt x="295982" y="773415"/>
                  <a:pt x="356259" y="760020"/>
                </a:cubicBezTo>
                <a:cubicBezTo>
                  <a:pt x="368479" y="757305"/>
                  <a:pt x="380010" y="752103"/>
                  <a:pt x="391885" y="748145"/>
                </a:cubicBezTo>
                <a:cubicBezTo>
                  <a:pt x="407719" y="724394"/>
                  <a:pt x="430361" y="703973"/>
                  <a:pt x="439387" y="676893"/>
                </a:cubicBezTo>
                <a:cubicBezTo>
                  <a:pt x="443345" y="665018"/>
                  <a:pt x="443442" y="651042"/>
                  <a:pt x="451262" y="641267"/>
                </a:cubicBezTo>
                <a:cubicBezTo>
                  <a:pt x="460178" y="630122"/>
                  <a:pt x="475924" y="626653"/>
                  <a:pt x="486888" y="617516"/>
                </a:cubicBezTo>
                <a:cubicBezTo>
                  <a:pt x="603627" y="520233"/>
                  <a:pt x="452843" y="639685"/>
                  <a:pt x="546264" y="546264"/>
                </a:cubicBezTo>
                <a:cubicBezTo>
                  <a:pt x="556356" y="536172"/>
                  <a:pt x="570015" y="530431"/>
                  <a:pt x="581890" y="522514"/>
                </a:cubicBezTo>
                <a:cubicBezTo>
                  <a:pt x="591548" y="493540"/>
                  <a:pt x="594497" y="474281"/>
                  <a:pt x="617516" y="451262"/>
                </a:cubicBezTo>
                <a:cubicBezTo>
                  <a:pt x="627608" y="441170"/>
                  <a:pt x="640376" y="433894"/>
                  <a:pt x="653142" y="427511"/>
                </a:cubicBezTo>
                <a:cubicBezTo>
                  <a:pt x="664338" y="421913"/>
                  <a:pt x="688768" y="415636"/>
                  <a:pt x="688768" y="41563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TextovéPole 47"/>
          <p:cNvSpPr txBox="1"/>
          <p:nvPr/>
        </p:nvSpPr>
        <p:spPr>
          <a:xfrm rot="19293326">
            <a:off x="7813554" y="5447364"/>
            <a:ext cx="1185264" cy="338554"/>
          </a:xfrm>
          <a:prstGeom prst="rect">
            <a:avLst/>
          </a:prstGeom>
          <a:solidFill>
            <a:schemeClr val="bg2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Maskarény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1547664" y="5215396"/>
            <a:ext cx="9361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Svatá Helena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707904" y="2780928"/>
            <a:ext cx="576064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err="1" smtClean="0">
                <a:solidFill>
                  <a:srgbClr val="FF0000"/>
                </a:solidFill>
              </a:rPr>
              <a:t>Bioko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52" name="Přímá spojnice se šipkou 51"/>
          <p:cNvCxnSpPr/>
          <p:nvPr/>
        </p:nvCxnSpPr>
        <p:spPr>
          <a:xfrm flipH="1">
            <a:off x="3779912" y="2935416"/>
            <a:ext cx="360040" cy="305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4095383" y="3429000"/>
            <a:ext cx="119669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Svatý Tomáš a Princův ostrov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55" name="Přímá spojnice se šipkou 54"/>
          <p:cNvCxnSpPr>
            <a:stCxn id="53" idx="1"/>
          </p:cNvCxnSpPr>
          <p:nvPr/>
        </p:nvCxnSpPr>
        <p:spPr>
          <a:xfrm flipH="1" flipV="1">
            <a:off x="3707904" y="3429000"/>
            <a:ext cx="387479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536997" y="1519917"/>
            <a:ext cx="504056" cy="540931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395536" y="2146210"/>
            <a:ext cx="101712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Kapverdy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59" name="Přímá spojnice se šipkou 58"/>
          <p:cNvCxnSpPr/>
          <p:nvPr/>
        </p:nvCxnSpPr>
        <p:spPr>
          <a:xfrm flipH="1" flipV="1">
            <a:off x="789025" y="1894186"/>
            <a:ext cx="115071" cy="454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ál 59"/>
          <p:cNvSpPr/>
          <p:nvPr/>
        </p:nvSpPr>
        <p:spPr>
          <a:xfrm>
            <a:off x="1412656" y="692696"/>
            <a:ext cx="783080" cy="223731"/>
          </a:xfrm>
          <a:prstGeom prst="ellipse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/>
          <p:cNvSpPr txBox="1"/>
          <p:nvPr/>
        </p:nvSpPr>
        <p:spPr>
          <a:xfrm>
            <a:off x="610936" y="908720"/>
            <a:ext cx="864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Kanárské ostrovy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63" name="Přímá spojnice se šipkou 62"/>
          <p:cNvCxnSpPr>
            <a:stCxn id="61" idx="3"/>
          </p:cNvCxnSpPr>
          <p:nvPr/>
        </p:nvCxnSpPr>
        <p:spPr>
          <a:xfrm flipV="1">
            <a:off x="1475656" y="804561"/>
            <a:ext cx="216024" cy="334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2363060" y="3436472"/>
            <a:ext cx="124952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Guinejský záliv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8" grpId="0" animBg="1"/>
      <p:bldP spid="32" grpId="0" animBg="1"/>
      <p:bldP spid="13" grpId="0" animBg="1"/>
      <p:bldP spid="11" grpId="0" animBg="1"/>
      <p:bldP spid="19" grpId="0" animBg="1"/>
      <p:bldP spid="17" grpId="0" animBg="1"/>
      <p:bldP spid="26" grpId="0" animBg="1"/>
      <p:bldP spid="31" grpId="0" animBg="1"/>
      <p:bldP spid="35" grpId="0" animBg="1"/>
      <p:bldP spid="37" grpId="0" animBg="1"/>
      <p:bldP spid="38" grpId="0" animBg="1"/>
      <p:bldP spid="45" grpId="0" animBg="1"/>
      <p:bldP spid="48" grpId="0" animBg="1"/>
      <p:bldP spid="49" grpId="0" animBg="1"/>
      <p:bldP spid="50" grpId="0" animBg="1"/>
      <p:bldP spid="53" grpId="0" animBg="1"/>
      <p:bldP spid="56" grpId="0" animBg="1"/>
      <p:bldP spid="57" grpId="0" animBg="1"/>
      <p:bldP spid="60" grpId="0" animBg="1"/>
      <p:bldP spid="6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600" b="1" dirty="0" smtClean="0">
                <a:latin typeface="Arial" charset="0"/>
              </a:rPr>
              <a:t>&lt;1&gt;: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pl-PL" sz="1600" dirty="0" smtClean="0">
                <a:latin typeface="Arial" charset="0"/>
              </a:rPr>
              <a:t>&lt;a title="Od NASA [Public domain], prostřednictvím Wikimedia Commons" href="http://commons.wikimedia.org/wiki/File%3AAfrica_satellite_plane.jpg"&gt;&lt;img width="512" alt="Africa satellite plane" src="//upload.wikimedia.org/wikipedia/commons/thumb/6/6d/Africa_satellite_plane.jpg/512px-Africa_satellite_plane.jpg"/&gt;&lt;/a&gt;</a:t>
            </a:r>
          </a:p>
          <a:p>
            <a:pPr marL="0" indent="0">
              <a:lnSpc>
                <a:spcPct val="80000"/>
              </a:lnSpc>
              <a:buNone/>
            </a:pPr>
            <a:endParaRPr lang="pl-PL" sz="1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 smtClean="0">
                <a:latin typeface="Arial" charset="0"/>
              </a:rPr>
              <a:t>&lt;2&gt;: </a:t>
            </a:r>
            <a:r>
              <a:rPr lang="cs-CZ" sz="1600" dirty="0" smtClean="0">
                <a:latin typeface="Arial" charset="0"/>
              </a:rPr>
              <a:t>&lt;a </a:t>
            </a:r>
            <a:r>
              <a:rPr lang="cs-CZ" sz="1600" dirty="0" err="1" smtClean="0">
                <a:latin typeface="Arial" charset="0"/>
              </a:rPr>
              <a:t>title</a:t>
            </a:r>
            <a:r>
              <a:rPr lang="cs-CZ" sz="1600" dirty="0" smtClean="0">
                <a:latin typeface="Arial" charset="0"/>
              </a:rPr>
              <a:t>="Od </a:t>
            </a:r>
            <a:r>
              <a:rPr lang="cs-CZ" sz="1600" dirty="0" err="1" smtClean="0">
                <a:latin typeface="Arial" charset="0"/>
              </a:rPr>
              <a:t>Bamse</a:t>
            </a:r>
            <a:r>
              <a:rPr lang="cs-CZ" sz="1600" dirty="0" smtClean="0">
                <a:latin typeface="Arial" charset="0"/>
              </a:rPr>
              <a:t> [CC-BY-SA-3.0 (http://creativecommons.org/</a:t>
            </a:r>
            <a:r>
              <a:rPr lang="cs-CZ" sz="1600" dirty="0" err="1" smtClean="0">
                <a:latin typeface="Arial" charset="0"/>
              </a:rPr>
              <a:t>licenses</a:t>
            </a:r>
            <a:r>
              <a:rPr lang="cs-CZ" sz="1600" dirty="0" smtClean="0">
                <a:latin typeface="Arial" charset="0"/>
              </a:rPr>
              <a:t>/by-</a:t>
            </a:r>
            <a:r>
              <a:rPr lang="cs-CZ" sz="1600" dirty="0" err="1" smtClean="0">
                <a:latin typeface="Arial" charset="0"/>
              </a:rPr>
              <a:t>sa</a:t>
            </a:r>
            <a:r>
              <a:rPr lang="cs-CZ" sz="1600" dirty="0" smtClean="0">
                <a:latin typeface="Arial" charset="0"/>
              </a:rPr>
              <a:t>/3.0/)], prostřednictvím </a:t>
            </a:r>
            <a:r>
              <a:rPr lang="cs-CZ" sz="1600" dirty="0" err="1" smtClean="0">
                <a:latin typeface="Arial" charset="0"/>
              </a:rPr>
              <a:t>Wikimedia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Commons</a:t>
            </a:r>
            <a:r>
              <a:rPr lang="cs-CZ" sz="1600" dirty="0" smtClean="0">
                <a:latin typeface="Arial" charset="0"/>
              </a:rPr>
              <a:t>" </a:t>
            </a:r>
            <a:r>
              <a:rPr lang="cs-CZ" sz="1600" dirty="0" err="1" smtClean="0">
                <a:latin typeface="Arial" charset="0"/>
              </a:rPr>
              <a:t>href</a:t>
            </a:r>
            <a:r>
              <a:rPr lang="cs-CZ" sz="1600" dirty="0" smtClean="0">
                <a:latin typeface="Arial" charset="0"/>
              </a:rPr>
              <a:t>="http://commons.wikimedia.org/wiki/File%3AAfrica_topography_map.png"&gt;&lt;</a:t>
            </a:r>
            <a:r>
              <a:rPr lang="cs-CZ" sz="1600" dirty="0" err="1" smtClean="0">
                <a:latin typeface="Arial" charset="0"/>
              </a:rPr>
              <a:t>img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width</a:t>
            </a:r>
            <a:r>
              <a:rPr lang="cs-CZ" sz="1600" dirty="0" smtClean="0">
                <a:latin typeface="Arial" charset="0"/>
              </a:rPr>
              <a:t>="512" alt="</a:t>
            </a:r>
            <a:r>
              <a:rPr lang="cs-CZ" sz="1600" dirty="0" err="1" smtClean="0">
                <a:latin typeface="Arial" charset="0"/>
              </a:rPr>
              <a:t>Africa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topography</a:t>
            </a:r>
            <a:r>
              <a:rPr lang="cs-CZ" sz="1600" dirty="0" smtClean="0">
                <a:latin typeface="Arial" charset="0"/>
              </a:rPr>
              <a:t> map" </a:t>
            </a:r>
            <a:r>
              <a:rPr lang="cs-CZ" sz="1600" dirty="0" err="1" smtClean="0">
                <a:latin typeface="Arial" charset="0"/>
              </a:rPr>
              <a:t>src</a:t>
            </a:r>
            <a:r>
              <a:rPr lang="cs-CZ" sz="1600" dirty="0" smtClean="0">
                <a:latin typeface="Arial" charset="0"/>
              </a:rPr>
              <a:t>="//upload.wikimedia.org/</a:t>
            </a:r>
            <a:r>
              <a:rPr lang="cs-CZ" sz="1600" dirty="0" err="1" smtClean="0">
                <a:latin typeface="Arial" charset="0"/>
              </a:rPr>
              <a:t>wikipedia</a:t>
            </a:r>
            <a:r>
              <a:rPr lang="cs-CZ" sz="1600" dirty="0" smtClean="0">
                <a:latin typeface="Arial" charset="0"/>
              </a:rPr>
              <a:t>/</a:t>
            </a:r>
            <a:r>
              <a:rPr lang="cs-CZ" sz="1600" dirty="0" err="1" smtClean="0">
                <a:latin typeface="Arial" charset="0"/>
              </a:rPr>
              <a:t>commons</a:t>
            </a:r>
            <a:r>
              <a:rPr lang="cs-CZ" sz="1600" dirty="0" smtClean="0">
                <a:latin typeface="Arial" charset="0"/>
              </a:rPr>
              <a:t>/</a:t>
            </a:r>
            <a:r>
              <a:rPr lang="cs-CZ" sz="1600" dirty="0" err="1" smtClean="0">
                <a:latin typeface="Arial" charset="0"/>
              </a:rPr>
              <a:t>thumb</a:t>
            </a:r>
            <a:r>
              <a:rPr lang="cs-CZ" sz="1600" dirty="0" smtClean="0">
                <a:latin typeface="Arial" charset="0"/>
              </a:rPr>
              <a:t>/9/9a/Africa_topography_map.png/512px-Africa_topography_map.png"/&gt;&lt;/a&gt;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545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07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CF6269-E429-49F2-A40B-2B43C2034CF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4CB2D5D-362F-4C86-AD53-57824F9BD3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TS001069007</Template>
  <TotalTime>257</TotalTime>
  <Words>271</Words>
  <Application>Microsoft Office PowerPoint</Application>
  <PresentationFormat>Předvádění na obrazovce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TS001069007</vt:lpstr>
      <vt:lpstr>Afrika</vt:lpstr>
      <vt:lpstr>Satelitní mapa Afriky</vt:lpstr>
      <vt:lpstr>Prezentace aplikace PowerPoint</vt:lpstr>
      <vt:lpstr>Prezentace aplikace PowerPoint</vt:lpstr>
      <vt:lpstr>Prezentace aplikace PowerPoint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Afrika_PP_Horizontální_členitost</dc:title>
  <dc:creator>Mgr.Ondřej Jašek</dc:creator>
  <cp:lastModifiedBy>Jasek</cp:lastModifiedBy>
  <cp:revision>20</cp:revision>
  <dcterms:created xsi:type="dcterms:W3CDTF">2012-10-03T16:54:56Z</dcterms:created>
  <dcterms:modified xsi:type="dcterms:W3CDTF">2012-12-01T20:15:00Z</dcterms:modified>
  <cp:category>RG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TC010690079990</vt:lpwstr>
  </property>
</Properties>
</file>