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sldIdLst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7" r:id="rId18"/>
    <p:sldId id="288" r:id="rId19"/>
    <p:sldId id="290" r:id="rId20"/>
    <p:sldId id="291" r:id="rId21"/>
    <p:sldId id="292" r:id="rId22"/>
    <p:sldId id="289" r:id="rId23"/>
    <p:sldId id="293" r:id="rId24"/>
    <p:sldId id="294" r:id="rId25"/>
    <p:sldId id="295" r:id="rId26"/>
    <p:sldId id="296" r:id="rId27"/>
    <p:sldId id="297" r:id="rId28"/>
    <p:sldId id="286" r:id="rId2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9496" autoAdjust="0"/>
  </p:normalViewPr>
  <p:slideViewPr>
    <p:cSldViewPr>
      <p:cViewPr>
        <p:scale>
          <a:sx n="80" d="100"/>
          <a:sy n="80" d="100"/>
        </p:scale>
        <p:origin x="-10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E1059E-E9CF-4547-9367-758C5279F5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1323-8C2F-49F2-A049-5BD951BBEC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78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FBA57-3D9D-4986-A986-C19705A1CA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99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59790-B2CA-4CB4-B662-470CAA9290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50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F3D77-9255-4C03-AE8D-16BC0D4B97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68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FA6AF-BA57-453E-9F26-C30C99D3AFD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0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F390C-640C-4EA9-A097-1F6D833C4BE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15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0F97A-E5EA-49D2-9E8C-892820E75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90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6F45D-4437-4DED-B58A-E28B38A787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3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601A-974E-4472-8828-A010ED5D9D0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05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2B776-23D8-43FE-AE72-CCCA2A9A12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50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36E0C8E1-C77F-4389-8B67-45DFAE4AC9B9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Litosféra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cs-CZ" dirty="0" smtClean="0"/>
              <a:t>Kamenný obal Země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1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Sedimentární vrstva ZK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asi 18% objemu zemské kůry</a:t>
            </a:r>
          </a:p>
          <a:p>
            <a:r>
              <a:rPr lang="cs-CZ" dirty="0" smtClean="0"/>
              <a:t>Průměrná mocnost 1,8 km</a:t>
            </a:r>
          </a:p>
          <a:p>
            <a:r>
              <a:rPr lang="cs-CZ" dirty="0" smtClean="0"/>
              <a:t>Největší mocnost v geosynklinálách (v pánvích)</a:t>
            </a:r>
          </a:p>
          <a:p>
            <a:r>
              <a:rPr lang="cs-CZ" b="1" u="sng" dirty="0" smtClean="0"/>
              <a:t>Horniny: </a:t>
            </a:r>
          </a:p>
          <a:p>
            <a:pPr lvl="1"/>
            <a:r>
              <a:rPr lang="cs-CZ" dirty="0" smtClean="0"/>
              <a:t>40%slepence a pískovce, </a:t>
            </a:r>
          </a:p>
          <a:p>
            <a:pPr lvl="1"/>
            <a:r>
              <a:rPr lang="cs-CZ" dirty="0" smtClean="0"/>
              <a:t>40% jílovce a břidlice, </a:t>
            </a:r>
          </a:p>
          <a:p>
            <a:pPr lvl="1"/>
            <a:r>
              <a:rPr lang="cs-CZ" dirty="0" smtClean="0"/>
              <a:t>20% karbonáty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03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</a:rPr>
              <a:t>Granitická</a:t>
            </a:r>
            <a:r>
              <a:rPr lang="cs-CZ" dirty="0" smtClean="0">
                <a:solidFill>
                  <a:srgbClr val="FFFF00"/>
                </a:solidFill>
              </a:rPr>
              <a:t> vrstva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Žulová vrstva</a:t>
            </a:r>
          </a:p>
          <a:p>
            <a:r>
              <a:rPr lang="cs-CZ" dirty="0" smtClean="0"/>
              <a:t>Pouze na kontinentech, mocnost 18 km</a:t>
            </a:r>
          </a:p>
          <a:p>
            <a:r>
              <a:rPr lang="cs-CZ" b="1" u="sng" dirty="0" smtClean="0"/>
              <a:t>Složení: </a:t>
            </a:r>
            <a:r>
              <a:rPr lang="cs-CZ" dirty="0" smtClean="0"/>
              <a:t>Vyvřeliny a metamorfované horniny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05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Bazaltová vrstva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Tvořena čedičem (bazaltem)</a:t>
            </a:r>
          </a:p>
          <a:p>
            <a:r>
              <a:rPr lang="cs-CZ" dirty="0" smtClean="0"/>
              <a:t>Mocnost 15 – 50 km</a:t>
            </a:r>
          </a:p>
          <a:p>
            <a:r>
              <a:rPr lang="cs-CZ" dirty="0" smtClean="0"/>
              <a:t>Je všude</a:t>
            </a:r>
          </a:p>
          <a:p>
            <a:r>
              <a:rPr lang="cs-CZ" dirty="0" smtClean="0"/>
              <a:t>Tvoří ji vyvřeliny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62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7772400" cy="1143000"/>
          </a:xfrm>
        </p:spPr>
        <p:txBody>
          <a:bodyPr/>
          <a:lstStyle/>
          <a:p>
            <a:r>
              <a:rPr lang="cs-CZ" dirty="0" smtClean="0"/>
              <a:t>B,C,D	</a:t>
            </a:r>
            <a:r>
              <a:rPr lang="cs-CZ" b="1" dirty="0" smtClean="0">
                <a:solidFill>
                  <a:srgbClr val="FFFF00"/>
                </a:solidFill>
              </a:rPr>
              <a:t>Zemský plášť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druhou slupku (geosféru) pod zemskou kůrou</a:t>
            </a:r>
          </a:p>
          <a:p>
            <a:r>
              <a:rPr lang="cs-CZ" dirty="0" smtClean="0"/>
              <a:t>Dělí se na 3 oddíly:</a:t>
            </a:r>
          </a:p>
          <a:p>
            <a:pPr lvl="1"/>
            <a:r>
              <a:rPr lang="cs-CZ" dirty="0" smtClean="0"/>
              <a:t>Svrchní zemský plášť</a:t>
            </a:r>
          </a:p>
          <a:p>
            <a:pPr lvl="1"/>
            <a:r>
              <a:rPr lang="cs-CZ" dirty="0" smtClean="0"/>
              <a:t>Střední zemský plášť</a:t>
            </a:r>
          </a:p>
          <a:p>
            <a:pPr lvl="1"/>
            <a:r>
              <a:rPr lang="cs-CZ" dirty="0" smtClean="0"/>
              <a:t>Spodní zemský </a:t>
            </a:r>
            <a:r>
              <a:rPr lang="cs-CZ" dirty="0" err="1" smtClean="0"/>
              <a:t>plášt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039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040" y="609600"/>
            <a:ext cx="77724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B</a:t>
            </a:r>
            <a:r>
              <a:rPr lang="cs-CZ" b="1" dirty="0" smtClean="0">
                <a:solidFill>
                  <a:srgbClr val="FFFF00"/>
                </a:solidFill>
              </a:rPr>
              <a:t>	Svrchní zemský plášť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Začíná na hranici se zemskou kůrou – zde se nachází tzv. </a:t>
            </a:r>
            <a:r>
              <a:rPr lang="cs-CZ" b="1" u="sng" dirty="0" smtClean="0">
                <a:solidFill>
                  <a:srgbClr val="FFFF00"/>
                </a:solidFill>
              </a:rPr>
              <a:t>MOHOROVIČIČOVA PLOCHA DISKONTONUITY = MOHO</a:t>
            </a:r>
          </a:p>
          <a:p>
            <a:pPr marL="0" indent="0">
              <a:buNone/>
            </a:pPr>
            <a:r>
              <a:rPr lang="cs-CZ" dirty="0" smtClean="0"/>
              <a:t>(neboli </a:t>
            </a:r>
            <a:r>
              <a:rPr lang="cs-CZ" dirty="0" err="1"/>
              <a:t>M</a:t>
            </a:r>
            <a:r>
              <a:rPr lang="cs-CZ" dirty="0" err="1" smtClean="0"/>
              <a:t>ohorovičičova</a:t>
            </a:r>
            <a:r>
              <a:rPr lang="cs-CZ" dirty="0" smtClean="0"/>
              <a:t> plocha nespojitosti)</a:t>
            </a:r>
          </a:p>
          <a:p>
            <a:r>
              <a:rPr lang="cs-CZ" dirty="0" smtClean="0"/>
              <a:t>Končí asi v hloubce cca 400 km pod zemským povrchem</a:t>
            </a:r>
          </a:p>
          <a:p>
            <a:r>
              <a:rPr lang="cs-CZ" dirty="0" smtClean="0"/>
              <a:t>Je důležitý pro tvary georeliéfu</a:t>
            </a:r>
          </a:p>
        </p:txBody>
      </p:sp>
    </p:spTree>
    <p:extLst>
      <p:ext uri="{BB962C8B-B14F-4D97-AF65-F5344CB8AC3E}">
        <p14:creationId xmlns:p14="http://schemas.microsoft.com/office/powerpoint/2010/main" val="1019186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143000"/>
          </a:xfrm>
        </p:spPr>
        <p:txBody>
          <a:bodyPr/>
          <a:lstStyle/>
          <a:p>
            <a:r>
              <a:rPr lang="cs-CZ" dirty="0" smtClean="0"/>
              <a:t>B	</a:t>
            </a:r>
            <a:r>
              <a:rPr lang="cs-CZ" b="1" dirty="0" smtClean="0">
                <a:solidFill>
                  <a:srgbClr val="FFFF00"/>
                </a:solidFill>
              </a:rPr>
              <a:t>Svrchní zemský plášť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zde zóna snížených </a:t>
            </a:r>
            <a:r>
              <a:rPr lang="cs-CZ" dirty="0" smtClean="0"/>
              <a:t>rychlostí </a:t>
            </a:r>
            <a:r>
              <a:rPr lang="cs-CZ" dirty="0"/>
              <a:t>seismických vln</a:t>
            </a:r>
          </a:p>
          <a:p>
            <a:r>
              <a:rPr lang="cs-CZ" dirty="0" smtClean="0"/>
              <a:t>Ve spodní části – vrstva roztavených hornin – </a:t>
            </a:r>
            <a:r>
              <a:rPr lang="cs-CZ" b="1" u="sng" dirty="0" smtClean="0">
                <a:solidFill>
                  <a:srgbClr val="FFFF00"/>
                </a:solidFill>
              </a:rPr>
              <a:t>ASTENOSFÉRA</a:t>
            </a:r>
          </a:p>
          <a:p>
            <a:r>
              <a:rPr lang="cs-CZ" dirty="0" smtClean="0"/>
              <a:t>Po </a:t>
            </a:r>
            <a:r>
              <a:rPr lang="cs-CZ" dirty="0" err="1" smtClean="0"/>
              <a:t>astenosféře“kloužou</a:t>
            </a:r>
            <a:r>
              <a:rPr lang="cs-CZ" dirty="0" smtClean="0"/>
              <a:t>“ litosférické desky</a:t>
            </a:r>
          </a:p>
          <a:p>
            <a:r>
              <a:rPr lang="cs-CZ" dirty="0" smtClean="0"/>
              <a:t>Astenosféra je takový „roztavený oceán hornin“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426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LITOSFÉRA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Litosféru tvoří celá zemská kůra a nejsvrchnější část svrchního zemského pláště</a:t>
            </a:r>
          </a:p>
          <a:p>
            <a:r>
              <a:rPr lang="cs-CZ" dirty="0" smtClean="0"/>
              <a:t>De facto jde o část zemského tělesa nad astenosférou</a:t>
            </a:r>
          </a:p>
          <a:p>
            <a:r>
              <a:rPr lang="cs-CZ" dirty="0" smtClean="0"/>
              <a:t>Litosféra není celistvá, je rozpraskaná na litosférické desky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279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LITOSFÉRA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Mocnost (tloušťka) litosféry je průměrně 100 km</a:t>
            </a:r>
          </a:p>
          <a:p>
            <a:pPr lvl="1"/>
            <a:r>
              <a:rPr lang="cs-CZ" dirty="0" smtClean="0"/>
              <a:t>Pod oceány může mít mocnost jen několik km (extrémem jsou pouze 2 km)</a:t>
            </a:r>
          </a:p>
          <a:p>
            <a:pPr lvl="1"/>
            <a:r>
              <a:rPr lang="cs-CZ" dirty="0" smtClean="0"/>
              <a:t>Pod pohořími může mít mocnost až 150 km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276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Složení svrchního pláště</a:t>
            </a:r>
            <a:endParaRPr lang="cs-CZ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841777"/>
              </p:ext>
            </p:extLst>
          </p:nvPr>
        </p:nvGraphicFramePr>
        <p:xfrm>
          <a:off x="685800" y="1981200"/>
          <a:ext cx="7772400" cy="396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61347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Chemické složení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Svrchní plášť</a:t>
                      </a:r>
                      <a:endParaRPr lang="cs-CZ" sz="2800" dirty="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SiO</a:t>
                      </a:r>
                      <a:r>
                        <a:rPr lang="cs-CZ" sz="2800" baseline="-25000" dirty="0" smtClean="0"/>
                        <a:t>2</a:t>
                      </a:r>
                      <a:endParaRPr lang="cs-CZ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43%</a:t>
                      </a:r>
                      <a:endParaRPr lang="cs-CZ" sz="2800" dirty="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Al</a:t>
                      </a:r>
                      <a:r>
                        <a:rPr lang="cs-CZ" sz="2800" baseline="-25000" dirty="0" smtClean="0"/>
                        <a:t>2</a:t>
                      </a:r>
                      <a:r>
                        <a:rPr lang="cs-CZ" sz="2800" dirty="0" smtClean="0"/>
                        <a:t>O</a:t>
                      </a:r>
                      <a:r>
                        <a:rPr lang="cs-CZ" sz="2800" baseline="-25000" dirty="0" smtClean="0"/>
                        <a:t>3</a:t>
                      </a:r>
                      <a:endParaRPr lang="cs-CZ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</a:t>
                      </a:r>
                      <a:endParaRPr lang="cs-CZ" sz="2800" dirty="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FeO</a:t>
                      </a:r>
                      <a:r>
                        <a:rPr lang="cs-CZ" sz="2800" dirty="0" smtClean="0"/>
                        <a:t>, Fe</a:t>
                      </a:r>
                      <a:r>
                        <a:rPr lang="cs-CZ" sz="2800" baseline="-25000" dirty="0" smtClean="0"/>
                        <a:t>2</a:t>
                      </a:r>
                      <a:r>
                        <a:rPr lang="cs-CZ" sz="2800" dirty="0" smtClean="0"/>
                        <a:t>O</a:t>
                      </a:r>
                      <a:r>
                        <a:rPr lang="cs-CZ" sz="2800" baseline="-25000" dirty="0" smtClean="0"/>
                        <a:t>3</a:t>
                      </a:r>
                      <a:endParaRPr lang="cs-CZ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12%</a:t>
                      </a:r>
                      <a:endParaRPr lang="cs-CZ" sz="2800" dirty="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CaO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3%</a:t>
                      </a:r>
                      <a:endParaRPr lang="cs-CZ" sz="2800" dirty="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MgO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37%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276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Střední plášť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Nachází se v hloubce cca 400 – 1000 km</a:t>
            </a:r>
          </a:p>
          <a:p>
            <a:r>
              <a:rPr lang="cs-CZ" dirty="0" smtClean="0"/>
              <a:t>Zasahují do něho nejhlubší podsouvání desek (</a:t>
            </a:r>
            <a:r>
              <a:rPr lang="cs-CZ" dirty="0" err="1" smtClean="0"/>
              <a:t>subdukce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Pochody hlubinné tektoniky</a:t>
            </a:r>
          </a:p>
          <a:p>
            <a:r>
              <a:rPr lang="cs-CZ" dirty="0" smtClean="0"/>
              <a:t>Ohniska nejhlubších zemětřesení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27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Litosféra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022104" cy="4114800"/>
          </a:xfrm>
        </p:spPr>
        <p:txBody>
          <a:bodyPr/>
          <a:lstStyle/>
          <a:p>
            <a:r>
              <a:rPr lang="cs-CZ" dirty="0" smtClean="0"/>
              <a:t>Litosféru tvoří zemská kůra + nejsvrchnější část zemského pláště</a:t>
            </a:r>
            <a:endParaRPr lang="cs-CZ" dirty="0"/>
          </a:p>
        </p:txBody>
      </p:sp>
      <p:pic>
        <p:nvPicPr>
          <p:cNvPr id="1026" name="Picture 2" descr="Soubor:Jordens inr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735" y="1143000"/>
            <a:ext cx="54864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100392" y="60932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charset="0"/>
              </a:rPr>
              <a:t>&lt;1&gt;: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922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Spodní plášť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Nachází se v hloubkách od 1000 – 2900 km</a:t>
            </a:r>
          </a:p>
          <a:p>
            <a:r>
              <a:rPr lang="cs-CZ" dirty="0" smtClean="0"/>
              <a:t>Přechodná zóna mezi pláštěm a jádrem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383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E,F,G </a:t>
            </a:r>
            <a:r>
              <a:rPr lang="cs-CZ" dirty="0" smtClean="0">
                <a:solidFill>
                  <a:srgbClr val="FFFF00"/>
                </a:solidFill>
              </a:rPr>
              <a:t>	Zemské jádro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Zemské jádro se rozděluje na 3 geosféry:</a:t>
            </a:r>
          </a:p>
          <a:p>
            <a:pPr lvl="1"/>
            <a:r>
              <a:rPr lang="cs-CZ" dirty="0" smtClean="0"/>
              <a:t>Zóna E – vnější jádro</a:t>
            </a:r>
          </a:p>
          <a:p>
            <a:pPr lvl="1"/>
            <a:r>
              <a:rPr lang="cs-CZ" dirty="0" smtClean="0"/>
              <a:t>Zóna F – přechodná zóna</a:t>
            </a:r>
          </a:p>
          <a:p>
            <a:pPr lvl="1"/>
            <a:r>
              <a:rPr lang="cs-CZ" dirty="0" smtClean="0"/>
              <a:t>Zóna G - jadérko</a:t>
            </a:r>
          </a:p>
        </p:txBody>
      </p:sp>
    </p:spTree>
    <p:extLst>
      <p:ext uri="{BB962C8B-B14F-4D97-AF65-F5344CB8AC3E}">
        <p14:creationId xmlns:p14="http://schemas.microsoft.com/office/powerpoint/2010/main" val="4015646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dirty="0"/>
              <a:t>Zóna E – </a:t>
            </a:r>
            <a:r>
              <a:rPr lang="cs-CZ" dirty="0">
                <a:solidFill>
                  <a:srgbClr val="FFFF00"/>
                </a:solidFill>
              </a:rPr>
              <a:t>vnější jádro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Důkaz o jeho existenci byl potvrzen v roce 1906 </a:t>
            </a:r>
          </a:p>
          <a:p>
            <a:r>
              <a:rPr lang="cs-CZ" dirty="0" smtClean="0"/>
              <a:t>Existuje domněnka, že je v polotekutém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646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dirty="0"/>
              <a:t>Zóna </a:t>
            </a:r>
            <a:r>
              <a:rPr lang="cs-CZ" dirty="0" smtClean="0"/>
              <a:t>F </a:t>
            </a:r>
            <a:r>
              <a:rPr lang="cs-CZ" dirty="0"/>
              <a:t>– </a:t>
            </a:r>
            <a:r>
              <a:rPr lang="cs-CZ" dirty="0" smtClean="0">
                <a:solidFill>
                  <a:srgbClr val="FFFF00"/>
                </a:solidFill>
              </a:rPr>
              <a:t>přechodná zóna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objevena v roce 1939</a:t>
            </a:r>
          </a:p>
          <a:p>
            <a:r>
              <a:rPr lang="cs-CZ" dirty="0" smtClean="0"/>
              <a:t>Mocnost cca 150 – 600 km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646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dirty="0"/>
              <a:t>Zóna G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>
                <a:solidFill>
                  <a:srgbClr val="FFFF00"/>
                </a:solidFill>
              </a:rPr>
              <a:t>vnitřní jádro (jadérko)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objeveno v roce 1936</a:t>
            </a:r>
          </a:p>
          <a:p>
            <a:r>
              <a:rPr lang="cs-CZ" dirty="0" smtClean="0"/>
              <a:t>Je pevné</a:t>
            </a:r>
          </a:p>
          <a:p>
            <a:r>
              <a:rPr lang="cs-CZ" dirty="0" smtClean="0"/>
              <a:t>Rotuje o 1°– 3° rychleji než zemský povrch – tím podmiňuje anomálie magnetického pole Země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734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FFFF00"/>
                </a:solidFill>
              </a:rPr>
              <a:t>Chemické složení zemského jádra</a:t>
            </a:r>
            <a:endParaRPr lang="cs-CZ" sz="4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946518"/>
              </p:ext>
            </p:extLst>
          </p:nvPr>
        </p:nvGraphicFramePr>
        <p:xfrm>
          <a:off x="832048" y="1844826"/>
          <a:ext cx="7772400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27498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Chemické složení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Zemské jádro</a:t>
                      </a:r>
                      <a:endParaRPr lang="cs-CZ" sz="28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SiO</a:t>
                      </a:r>
                      <a:r>
                        <a:rPr lang="cs-CZ" sz="2800" baseline="-25000" dirty="0" smtClean="0"/>
                        <a:t>2</a:t>
                      </a:r>
                      <a:endParaRPr lang="cs-CZ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</a:t>
                      </a:r>
                      <a:endParaRPr lang="cs-CZ" sz="28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Al</a:t>
                      </a:r>
                      <a:r>
                        <a:rPr lang="cs-CZ" sz="2800" baseline="-25000" dirty="0" smtClean="0"/>
                        <a:t>2</a:t>
                      </a:r>
                      <a:r>
                        <a:rPr lang="cs-CZ" sz="2800" dirty="0" smtClean="0"/>
                        <a:t>O</a:t>
                      </a:r>
                      <a:r>
                        <a:rPr lang="cs-CZ" sz="2800" baseline="-25000" dirty="0" smtClean="0"/>
                        <a:t>3</a:t>
                      </a:r>
                      <a:endParaRPr lang="cs-CZ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</a:t>
                      </a:r>
                      <a:endParaRPr lang="cs-CZ" sz="28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FeO</a:t>
                      </a:r>
                      <a:r>
                        <a:rPr lang="cs-CZ" sz="2800" dirty="0" smtClean="0"/>
                        <a:t>, Fe</a:t>
                      </a:r>
                      <a:r>
                        <a:rPr lang="cs-CZ" sz="2800" baseline="-25000" dirty="0" smtClean="0"/>
                        <a:t>2</a:t>
                      </a:r>
                      <a:r>
                        <a:rPr lang="cs-CZ" sz="2800" dirty="0" smtClean="0"/>
                        <a:t>O</a:t>
                      </a:r>
                      <a:r>
                        <a:rPr lang="cs-CZ" sz="2800" baseline="-25000" dirty="0" smtClean="0"/>
                        <a:t>3</a:t>
                      </a:r>
                      <a:endParaRPr lang="cs-CZ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90%</a:t>
                      </a:r>
                      <a:endParaRPr lang="cs-CZ" sz="28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CaO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</a:t>
                      </a:r>
                      <a:endParaRPr lang="cs-CZ" sz="28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MgO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</a:t>
                      </a:r>
                      <a:endParaRPr lang="cs-CZ" sz="28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NiO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8%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794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 dirty="0" smtClean="0">
                <a:latin typeface="Arial" charset="0"/>
              </a:rPr>
              <a:t>&lt;1</a:t>
            </a:r>
            <a:r>
              <a:rPr lang="cs-CZ" sz="1600" b="1" dirty="0">
                <a:latin typeface="Arial" charset="0"/>
              </a:rPr>
              <a:t>&gt;: </a:t>
            </a:r>
            <a:r>
              <a:rPr lang="cs-CZ" sz="1600" b="1" dirty="0" smtClean="0">
                <a:latin typeface="Arial" charset="0"/>
              </a:rPr>
              <a:t>Diagram, zobrazující vrstvy Země</a:t>
            </a:r>
          </a:p>
          <a:p>
            <a:pPr>
              <a:lnSpc>
                <a:spcPct val="80000"/>
              </a:lnSpc>
            </a:pPr>
            <a:r>
              <a:rPr lang="cs-CZ" sz="1600" dirty="0">
                <a:latin typeface="Arial" charset="0"/>
              </a:rPr>
              <a:t>&lt;a </a:t>
            </a:r>
            <a:r>
              <a:rPr lang="cs-CZ" sz="1600" dirty="0" err="1">
                <a:latin typeface="Arial" charset="0"/>
              </a:rPr>
              <a:t>title</a:t>
            </a:r>
            <a:r>
              <a:rPr lang="cs-CZ" sz="1600" dirty="0">
                <a:latin typeface="Arial" charset="0"/>
              </a:rPr>
              <a:t>="Od </a:t>
            </a:r>
            <a:r>
              <a:rPr lang="cs-CZ" sz="1600" dirty="0" err="1">
                <a:latin typeface="Arial" charset="0"/>
              </a:rPr>
              <a:t>Original</a:t>
            </a:r>
            <a:r>
              <a:rPr lang="cs-CZ" sz="1600" dirty="0">
                <a:latin typeface="Arial" charset="0"/>
              </a:rPr>
              <a:t> </a:t>
            </a:r>
            <a:r>
              <a:rPr lang="cs-CZ" sz="1600" dirty="0" err="1">
                <a:latin typeface="Arial" charset="0"/>
              </a:rPr>
              <a:t>Mats</a:t>
            </a:r>
            <a:r>
              <a:rPr lang="cs-CZ" sz="1600" dirty="0">
                <a:latin typeface="Arial" charset="0"/>
              </a:rPr>
              <a:t> </a:t>
            </a:r>
            <a:r>
              <a:rPr lang="cs-CZ" sz="1600" dirty="0" err="1">
                <a:latin typeface="Arial" charset="0"/>
              </a:rPr>
              <a:t>Halldin</a:t>
            </a:r>
            <a:r>
              <a:rPr lang="cs-CZ" sz="1600" dirty="0">
                <a:latin typeface="Arial" charset="0"/>
              </a:rPr>
              <a:t> </a:t>
            </a:r>
            <a:r>
              <a:rPr lang="cs-CZ" sz="1600" dirty="0" err="1">
                <a:latin typeface="Arial" charset="0"/>
              </a:rPr>
              <a:t>Vectorization</a:t>
            </a:r>
            <a:r>
              <a:rPr lang="cs-CZ" sz="1600" dirty="0">
                <a:latin typeface="Arial" charset="0"/>
              </a:rPr>
              <a:t>: </a:t>
            </a:r>
            <a:r>
              <a:rPr lang="cs-CZ" sz="1600" dirty="0" err="1">
                <a:latin typeface="Arial" charset="0"/>
              </a:rPr>
              <a:t>Chabacano</a:t>
            </a:r>
            <a:r>
              <a:rPr lang="cs-CZ" sz="1600" dirty="0">
                <a:latin typeface="Arial" charset="0"/>
              </a:rPr>
              <a:t> (File:Jordens inre.jpg) [GFDL (http://www.gnu.org/</a:t>
            </a:r>
            <a:r>
              <a:rPr lang="cs-CZ" sz="1600" dirty="0" err="1">
                <a:latin typeface="Arial" charset="0"/>
              </a:rPr>
              <a:t>copyleft</a:t>
            </a:r>
            <a:r>
              <a:rPr lang="cs-CZ" sz="1600" dirty="0">
                <a:latin typeface="Arial" charset="0"/>
              </a:rPr>
              <a:t>/fdl.html) nebo CC-BY-SA-3.0 (http://creativecommons.org/</a:t>
            </a:r>
            <a:r>
              <a:rPr lang="cs-CZ" sz="1600" dirty="0" err="1">
                <a:latin typeface="Arial" charset="0"/>
              </a:rPr>
              <a:t>licenses</a:t>
            </a:r>
            <a:r>
              <a:rPr lang="cs-CZ" sz="1600" dirty="0">
                <a:latin typeface="Arial" charset="0"/>
              </a:rPr>
              <a:t>/by-</a:t>
            </a:r>
            <a:r>
              <a:rPr lang="cs-CZ" sz="1600" dirty="0" err="1">
                <a:latin typeface="Arial" charset="0"/>
              </a:rPr>
              <a:t>sa</a:t>
            </a:r>
            <a:r>
              <a:rPr lang="cs-CZ" sz="1600" dirty="0">
                <a:latin typeface="Arial" charset="0"/>
              </a:rPr>
              <a:t>/3.0/)], prostřednictvím </a:t>
            </a:r>
            <a:r>
              <a:rPr lang="cs-CZ" sz="1600" dirty="0" err="1">
                <a:latin typeface="Arial" charset="0"/>
              </a:rPr>
              <a:t>Wikimedia</a:t>
            </a:r>
            <a:r>
              <a:rPr lang="cs-CZ" sz="1600" dirty="0">
                <a:latin typeface="Arial" charset="0"/>
              </a:rPr>
              <a:t> </a:t>
            </a:r>
            <a:r>
              <a:rPr lang="cs-CZ" sz="1600" dirty="0" err="1">
                <a:latin typeface="Arial" charset="0"/>
              </a:rPr>
              <a:t>Commons</a:t>
            </a:r>
            <a:r>
              <a:rPr lang="cs-CZ" sz="1600" dirty="0">
                <a:latin typeface="Arial" charset="0"/>
              </a:rPr>
              <a:t>" </a:t>
            </a:r>
            <a:r>
              <a:rPr lang="cs-CZ" sz="1600" dirty="0" err="1">
                <a:latin typeface="Arial" charset="0"/>
              </a:rPr>
              <a:t>href</a:t>
            </a:r>
            <a:r>
              <a:rPr lang="cs-CZ" sz="1600" dirty="0">
                <a:latin typeface="Arial" charset="0"/>
              </a:rPr>
              <a:t>="http://commons.wikimedia.org/wiki/File%3AJordens_inre.svg"&gt;&lt;</a:t>
            </a:r>
            <a:r>
              <a:rPr lang="cs-CZ" sz="1600" dirty="0" err="1">
                <a:latin typeface="Arial" charset="0"/>
              </a:rPr>
              <a:t>img</a:t>
            </a:r>
            <a:r>
              <a:rPr lang="cs-CZ" sz="1600" dirty="0">
                <a:latin typeface="Arial" charset="0"/>
              </a:rPr>
              <a:t> </a:t>
            </a:r>
            <a:r>
              <a:rPr lang="cs-CZ" sz="1600" dirty="0" err="1">
                <a:latin typeface="Arial" charset="0"/>
              </a:rPr>
              <a:t>width</a:t>
            </a:r>
            <a:r>
              <a:rPr lang="cs-CZ" sz="1600" dirty="0">
                <a:latin typeface="Arial" charset="0"/>
              </a:rPr>
              <a:t>="512" alt="</a:t>
            </a:r>
            <a:r>
              <a:rPr lang="cs-CZ" sz="1600" dirty="0" err="1">
                <a:latin typeface="Arial" charset="0"/>
              </a:rPr>
              <a:t>Jordens</a:t>
            </a:r>
            <a:r>
              <a:rPr lang="cs-CZ" sz="1600" dirty="0">
                <a:latin typeface="Arial" charset="0"/>
              </a:rPr>
              <a:t> </a:t>
            </a:r>
            <a:r>
              <a:rPr lang="cs-CZ" sz="1600" dirty="0" err="1">
                <a:latin typeface="Arial" charset="0"/>
              </a:rPr>
              <a:t>inre</a:t>
            </a:r>
            <a:r>
              <a:rPr lang="cs-CZ" sz="1600" dirty="0">
                <a:latin typeface="Arial" charset="0"/>
              </a:rPr>
              <a:t>" </a:t>
            </a:r>
            <a:r>
              <a:rPr lang="cs-CZ" sz="1600" dirty="0" err="1">
                <a:latin typeface="Arial" charset="0"/>
              </a:rPr>
              <a:t>src</a:t>
            </a:r>
            <a:r>
              <a:rPr lang="cs-CZ" sz="1600" dirty="0">
                <a:latin typeface="Arial" charset="0"/>
              </a:rPr>
              <a:t>="//upload.wikimedia.org/</a:t>
            </a:r>
            <a:r>
              <a:rPr lang="cs-CZ" sz="1600" dirty="0" err="1">
                <a:latin typeface="Arial" charset="0"/>
              </a:rPr>
              <a:t>wikipedia</a:t>
            </a:r>
            <a:r>
              <a:rPr lang="cs-CZ" sz="1600" dirty="0">
                <a:latin typeface="Arial" charset="0"/>
              </a:rPr>
              <a:t>/</a:t>
            </a:r>
            <a:r>
              <a:rPr lang="cs-CZ" sz="1600" dirty="0" err="1">
                <a:latin typeface="Arial" charset="0"/>
              </a:rPr>
              <a:t>commons</a:t>
            </a:r>
            <a:r>
              <a:rPr lang="cs-CZ" sz="1600" dirty="0">
                <a:latin typeface="Arial" charset="0"/>
              </a:rPr>
              <a:t>/</a:t>
            </a:r>
            <a:r>
              <a:rPr lang="cs-CZ" sz="1600" dirty="0" err="1">
                <a:latin typeface="Arial" charset="0"/>
              </a:rPr>
              <a:t>thumb</a:t>
            </a:r>
            <a:r>
              <a:rPr lang="cs-CZ" sz="1600" dirty="0">
                <a:latin typeface="Arial" charset="0"/>
              </a:rPr>
              <a:t>/5/53/</a:t>
            </a:r>
            <a:r>
              <a:rPr lang="cs-CZ" sz="1600" dirty="0" err="1">
                <a:latin typeface="Arial" charset="0"/>
              </a:rPr>
              <a:t>Jordens_inre.svg</a:t>
            </a:r>
            <a:r>
              <a:rPr lang="cs-CZ" sz="1600" dirty="0">
                <a:latin typeface="Arial" charset="0"/>
              </a:rPr>
              <a:t>/512px-Jordens_inre.svg.png"/&gt;&lt;/a&gt;</a:t>
            </a:r>
            <a:endParaRPr lang="cs-CZ" sz="1600" b="1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600" b="1" dirty="0" smtClean="0">
                <a:latin typeface="Arial" charset="0"/>
              </a:rPr>
              <a:t>&lt;2&gt;: Stavba-Země.jpg – vlastní tvorba autora</a:t>
            </a:r>
          </a:p>
          <a:p>
            <a:pPr>
              <a:lnSpc>
                <a:spcPct val="80000"/>
              </a:lnSpc>
            </a:pPr>
            <a:r>
              <a:rPr lang="cs-CZ" sz="1600" b="1" dirty="0" smtClean="0">
                <a:latin typeface="Arial" charset="0"/>
              </a:rPr>
              <a:t>&lt;3&gt;: Vrstvy ZK.jpg – vlastní tvorba autora</a:t>
            </a:r>
            <a:endParaRPr lang="cs-CZ" sz="16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600" b="1" dirty="0" smtClean="0">
                <a:latin typeface="Arial" charset="0"/>
              </a:rPr>
              <a:t>&lt;4&gt;: </a:t>
            </a:r>
            <a:r>
              <a:rPr lang="cs-CZ" sz="1600" b="1" dirty="0">
                <a:latin typeface="Arial" charset="0"/>
              </a:rPr>
              <a:t>Vrstvy </a:t>
            </a:r>
            <a:r>
              <a:rPr lang="cs-CZ" sz="1600" b="1" dirty="0" smtClean="0">
                <a:latin typeface="Arial" charset="0"/>
              </a:rPr>
              <a:t>ZK_oceánská.jpg </a:t>
            </a:r>
            <a:r>
              <a:rPr lang="cs-CZ" sz="1600" b="1" dirty="0">
                <a:latin typeface="Arial" charset="0"/>
              </a:rPr>
              <a:t>– vlastní tvorba </a:t>
            </a:r>
            <a:r>
              <a:rPr lang="cs-CZ" sz="1600" b="1" dirty="0" smtClean="0">
                <a:latin typeface="Arial" charset="0"/>
              </a:rPr>
              <a:t>autora</a:t>
            </a:r>
            <a:endParaRPr lang="cs-CZ" sz="16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cs-CZ" sz="1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Litosféra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Litosféra je svrchním obalem Země, který je ve stálé interakci s dalšími zemskými sférami, a to: hydrosférou, atmosférou, biosférou, kryosférou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51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6716"/>
            <a:ext cx="7488832" cy="600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32240" y="594551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charset="0"/>
              </a:rPr>
              <a:t>&lt;2&gt;: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3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772400" cy="1143000"/>
          </a:xfrm>
        </p:spPr>
        <p:txBody>
          <a:bodyPr/>
          <a:lstStyle/>
          <a:p>
            <a:r>
              <a:rPr lang="cs-CZ" dirty="0" smtClean="0"/>
              <a:t>A	</a:t>
            </a:r>
            <a:r>
              <a:rPr lang="cs-CZ" b="1" dirty="0" smtClean="0">
                <a:solidFill>
                  <a:srgbClr val="FFFF00"/>
                </a:solidFill>
              </a:rPr>
              <a:t>Zemská kůra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Průměrná mocnost 35 – 40 km</a:t>
            </a:r>
          </a:p>
          <a:p>
            <a:r>
              <a:rPr lang="cs-CZ" dirty="0" smtClean="0"/>
              <a:t>Pod kontinenty až 80 km (pod </a:t>
            </a:r>
            <a:r>
              <a:rPr lang="cs-CZ" dirty="0" err="1" smtClean="0"/>
              <a:t>HiImalajema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 oceány 6 -15 km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4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Typy zemské kůry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Pevninská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Oceánská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Přechodná – přechod mezi kontinenty a oceány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54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Pevninská zemská kůra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8032" y="1978496"/>
            <a:ext cx="7772400" cy="4114800"/>
          </a:xfrm>
        </p:spPr>
        <p:txBody>
          <a:bodyPr/>
          <a:lstStyle/>
          <a:p>
            <a:r>
              <a:rPr lang="cs-CZ" dirty="0" smtClean="0"/>
              <a:t>Větší mocnost</a:t>
            </a:r>
          </a:p>
          <a:p>
            <a:r>
              <a:rPr lang="cs-CZ" dirty="0" smtClean="0"/>
              <a:t>Menší hustota než oceánská</a:t>
            </a:r>
          </a:p>
          <a:p>
            <a:r>
              <a:rPr lang="cs-CZ" dirty="0" smtClean="0"/>
              <a:t>Složena ze tří vrstev:</a:t>
            </a:r>
          </a:p>
          <a:p>
            <a:r>
              <a:rPr lang="cs-CZ" dirty="0" smtClean="0"/>
              <a:t>Mezi </a:t>
            </a:r>
            <a:r>
              <a:rPr lang="cs-CZ" dirty="0" err="1" smtClean="0"/>
              <a:t>granitickou</a:t>
            </a:r>
            <a:r>
              <a:rPr lang="cs-CZ" dirty="0" smtClean="0"/>
              <a:t> a </a:t>
            </a:r>
          </a:p>
          <a:p>
            <a:pPr marL="0" indent="0">
              <a:buNone/>
            </a:pPr>
            <a:r>
              <a:rPr lang="cs-CZ" dirty="0" smtClean="0"/>
              <a:t>bazaltovou vrstvou </a:t>
            </a:r>
          </a:p>
          <a:p>
            <a:pPr marL="0" indent="0">
              <a:buNone/>
            </a:pPr>
            <a:r>
              <a:rPr lang="cs-CZ" dirty="0" smtClean="0"/>
              <a:t>se vyskytuje tzv.</a:t>
            </a:r>
          </a:p>
          <a:p>
            <a:pPr marL="0" indent="0">
              <a:buNone/>
            </a:pPr>
            <a:r>
              <a:rPr lang="cs-CZ" dirty="0" err="1" smtClean="0"/>
              <a:t>Conradova</a:t>
            </a:r>
            <a:r>
              <a:rPr lang="cs-CZ" dirty="0" smtClean="0"/>
              <a:t> diskontinuita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915" y="3140968"/>
            <a:ext cx="27241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092280" y="571334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charset="0"/>
              </a:rPr>
              <a:t>&lt;3&gt;: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52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Oceánská zemská kůra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Menší mocnost – 6-15 km</a:t>
            </a:r>
          </a:p>
          <a:p>
            <a:r>
              <a:rPr lang="cs-CZ" dirty="0" smtClean="0"/>
              <a:t>Vyšší hustota než pevninská (podstata podsouvání oceánské desky pod pevninskou)</a:t>
            </a:r>
          </a:p>
          <a:p>
            <a:r>
              <a:rPr lang="cs-CZ" dirty="0" smtClean="0"/>
              <a:t>Pouze dvě vrstvy:</a:t>
            </a:r>
          </a:p>
          <a:p>
            <a:pPr lvl="1"/>
            <a:r>
              <a:rPr lang="cs-CZ" dirty="0" smtClean="0"/>
              <a:t>Chybí </a:t>
            </a:r>
            <a:r>
              <a:rPr lang="cs-CZ" dirty="0" err="1" smtClean="0"/>
              <a:t>granitická</a:t>
            </a:r>
            <a:r>
              <a:rPr lang="cs-CZ" dirty="0" smtClean="0"/>
              <a:t> vrstva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07850"/>
            <a:ext cx="27241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986838" y="5977637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Arial" charset="0"/>
              </a:rPr>
              <a:t>&lt;4&gt;: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56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Chemické složení ZK</a:t>
            </a:r>
            <a:endParaRPr lang="cs-CZ" dirty="0">
              <a:solidFill>
                <a:srgbClr val="FFFF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702744"/>
              </p:ext>
            </p:extLst>
          </p:nvPr>
        </p:nvGraphicFramePr>
        <p:xfrm>
          <a:off x="685800" y="1981200"/>
          <a:ext cx="7772400" cy="425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09352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Pevninská ZK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Oceánská</a:t>
                      </a:r>
                      <a:r>
                        <a:rPr lang="cs-CZ" sz="2800" baseline="0" dirty="0" smtClean="0"/>
                        <a:t> ZK</a:t>
                      </a:r>
                      <a:endParaRPr lang="cs-CZ" sz="2800" dirty="0"/>
                    </a:p>
                  </a:txBody>
                  <a:tcPr/>
                </a:tc>
              </a:tr>
              <a:tr h="70935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SiO</a:t>
                      </a:r>
                      <a:r>
                        <a:rPr lang="cs-CZ" sz="2800" baseline="-25000" dirty="0" smtClean="0"/>
                        <a:t>2</a:t>
                      </a:r>
                      <a:endParaRPr lang="cs-CZ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69%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48%</a:t>
                      </a:r>
                      <a:endParaRPr lang="cs-CZ" sz="2800" dirty="0"/>
                    </a:p>
                  </a:txBody>
                  <a:tcPr/>
                </a:tc>
              </a:tr>
              <a:tr h="70935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Al</a:t>
                      </a:r>
                      <a:r>
                        <a:rPr lang="cs-CZ" sz="2800" baseline="-25000" dirty="0" smtClean="0"/>
                        <a:t>2</a:t>
                      </a:r>
                      <a:r>
                        <a:rPr lang="cs-CZ" sz="2800" dirty="0" smtClean="0"/>
                        <a:t>O</a:t>
                      </a:r>
                      <a:r>
                        <a:rPr lang="cs-CZ" sz="2800" baseline="-25000" dirty="0" smtClean="0"/>
                        <a:t>3</a:t>
                      </a:r>
                      <a:endParaRPr lang="cs-CZ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14%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15%</a:t>
                      </a:r>
                      <a:endParaRPr lang="cs-CZ" sz="2800" dirty="0"/>
                    </a:p>
                  </a:txBody>
                  <a:tcPr/>
                </a:tc>
              </a:tr>
              <a:tr h="709352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FeO</a:t>
                      </a:r>
                      <a:r>
                        <a:rPr lang="cs-CZ" sz="2800" dirty="0" smtClean="0"/>
                        <a:t>, Fe</a:t>
                      </a:r>
                      <a:r>
                        <a:rPr lang="cs-CZ" sz="2800" baseline="-25000" dirty="0" smtClean="0"/>
                        <a:t>2</a:t>
                      </a:r>
                      <a:r>
                        <a:rPr lang="cs-CZ" sz="2800" dirty="0" smtClean="0"/>
                        <a:t>O</a:t>
                      </a:r>
                      <a:r>
                        <a:rPr lang="cs-CZ" sz="2800" baseline="-25000" dirty="0" smtClean="0"/>
                        <a:t>3</a:t>
                      </a:r>
                      <a:endParaRPr lang="cs-CZ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4%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11%</a:t>
                      </a:r>
                      <a:endParaRPr lang="cs-CZ" sz="2800" dirty="0"/>
                    </a:p>
                  </a:txBody>
                  <a:tcPr/>
                </a:tc>
              </a:tr>
              <a:tr h="709352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CaO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11%</a:t>
                      </a:r>
                      <a:endParaRPr lang="cs-CZ" sz="2800" dirty="0"/>
                    </a:p>
                  </a:txBody>
                  <a:tcPr/>
                </a:tc>
              </a:tr>
              <a:tr h="709352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MgO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9%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000413"/>
      </p:ext>
    </p:extLst>
  </p:cSld>
  <p:clrMapOvr>
    <a:masterClrMapping/>
  </p:clrMapOvr>
</p:sld>
</file>

<file path=ppt/theme/theme1.xml><?xml version="1.0" encoding="utf-8"?>
<a:theme xmlns:a="http://schemas.openxmlformats.org/drawingml/2006/main" name="TS001069007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4CB2D5D-362F-4C86-AD53-57824F9BD3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CF6269-E429-49F2-A40B-2B43C2034CF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TS001069007</Template>
  <TotalTime>2413</TotalTime>
  <Words>674</Words>
  <Application>Microsoft Office PowerPoint</Application>
  <PresentationFormat>Předvádění na obrazovce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TS001069007</vt:lpstr>
      <vt:lpstr>Litosféra</vt:lpstr>
      <vt:lpstr>Litosféra</vt:lpstr>
      <vt:lpstr>Litosféra</vt:lpstr>
      <vt:lpstr>Prezentace aplikace PowerPoint</vt:lpstr>
      <vt:lpstr>A Zemská kůra</vt:lpstr>
      <vt:lpstr>Typy zemské kůry</vt:lpstr>
      <vt:lpstr>Pevninská zemská kůra</vt:lpstr>
      <vt:lpstr>Oceánská zemská kůra</vt:lpstr>
      <vt:lpstr>Chemické složení ZK</vt:lpstr>
      <vt:lpstr>Sedimentární vrstva ZK</vt:lpstr>
      <vt:lpstr>Granitická vrstva</vt:lpstr>
      <vt:lpstr>Bazaltová vrstva</vt:lpstr>
      <vt:lpstr>B,C,D Zemský plášť</vt:lpstr>
      <vt:lpstr>B Svrchní zemský plášť</vt:lpstr>
      <vt:lpstr>B Svrchní zemský plášť</vt:lpstr>
      <vt:lpstr>LITOSFÉRA</vt:lpstr>
      <vt:lpstr>LITOSFÉRA</vt:lpstr>
      <vt:lpstr>Složení svrchního pláště</vt:lpstr>
      <vt:lpstr>Střední plášť</vt:lpstr>
      <vt:lpstr>Spodní plášť</vt:lpstr>
      <vt:lpstr>E,F,G  Zemské jádro</vt:lpstr>
      <vt:lpstr>Zóna E – vnější jádro</vt:lpstr>
      <vt:lpstr>Zóna F – přechodná zóna</vt:lpstr>
      <vt:lpstr>Zóna G – vnitřní jádro (jadérko)</vt:lpstr>
      <vt:lpstr>Chemické složení zemského jádra</vt:lpstr>
      <vt:lpstr>Zdroje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Litosféra_stavba Země</dc:title>
  <dc:creator>Mgr.Ondřej Jašek</dc:creator>
  <cp:lastModifiedBy>Jasek</cp:lastModifiedBy>
  <cp:revision>40</cp:revision>
  <dcterms:created xsi:type="dcterms:W3CDTF">2012-10-03T16:54:56Z</dcterms:created>
  <dcterms:modified xsi:type="dcterms:W3CDTF">2012-12-06T15:02:01Z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TC010690079990</vt:lpwstr>
  </property>
</Properties>
</file>