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</p:sldMasterIdLst>
  <p:notesMasterIdLst>
    <p:notesMasterId r:id="rId9"/>
  </p:notesMasterIdLst>
  <p:sldIdLst>
    <p:sldId id="262" r:id="rId2"/>
    <p:sldId id="263" r:id="rId3"/>
    <p:sldId id="265" r:id="rId4"/>
    <p:sldId id="267" r:id="rId5"/>
    <p:sldId id="268" r:id="rId6"/>
    <p:sldId id="266" r:id="rId7"/>
    <p:sldId id="269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0" autoAdjust="0"/>
  </p:normalViewPr>
  <p:slideViewPr>
    <p:cSldViewPr showGuides="1">
      <p:cViewPr>
        <p:scale>
          <a:sx n="66" d="100"/>
          <a:sy n="66" d="100"/>
        </p:scale>
        <p:origin x="-150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AB28D-822D-4D29-B738-F314326A340C}" type="datetimeFigureOut">
              <a:rPr lang="cs-CZ"/>
              <a:pPr>
                <a:defRPr/>
              </a:pPr>
              <a:t>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E4F504-FB74-4C77-8A3E-B3986DE26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5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EAFF5-42F6-48E8-8B2A-FBA7A2EC0999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E2342-14F7-425B-93D2-D06753AC8677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ABF8-4A3B-4292-97E5-BED568519E07}" type="slidenum">
              <a:rPr lang="cs-CZ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ABF8-4A3B-4292-97E5-BED568519E07}" type="slidenum">
              <a:rPr lang="cs-CZ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ABF8-4A3B-4292-97E5-BED568519E07}" type="slidenum">
              <a:rPr lang="cs-CZ">
                <a:solidFill>
                  <a:prstClr val="black"/>
                </a:solidFill>
              </a:rPr>
              <a:pPr/>
              <a:t>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ABF8-4A3B-4292-97E5-BED568519E07}" type="slidenum">
              <a:rPr lang="cs-CZ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ABF8-4A3B-4292-97E5-BED568519E07}" type="slidenum">
              <a:rPr lang="cs-CZ">
                <a:solidFill>
                  <a:prstClr val="black"/>
                </a:solidFill>
              </a:rPr>
              <a:pPr/>
              <a:t>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3892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817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5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9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0" y="692150"/>
            <a:ext cx="792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3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880000" y="1800000"/>
            <a:ext cx="6019800" cy="2243142"/>
          </a:xfrm>
        </p:spPr>
        <p:txBody>
          <a:bodyPr/>
          <a:lstStyle/>
          <a:p>
            <a:r>
              <a:rPr lang="cs-CZ" sz="8800" b="1" dirty="0" smtClean="0"/>
              <a:t>TEP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b="1" dirty="0" smtClean="0"/>
              <a:t>Příklady v jazyce C</a:t>
            </a:r>
            <a:endParaRPr lang="cs-CZ" sz="3200" b="1" dirty="0" smtClean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0000" y="4320000"/>
            <a:ext cx="6264000" cy="707886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accent5">
                    <a:lumMod val="25000"/>
                  </a:schemeClr>
                </a:solidFill>
              </a:rPr>
              <a:t>č.19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81" y="5599113"/>
            <a:ext cx="57610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0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360000" y="1440001"/>
            <a:ext cx="8784000" cy="1723549"/>
          </a:xfrm>
          <a:noFill/>
          <a:ln/>
        </p:spPr>
        <p:txBody>
          <a:bodyPr>
            <a:spAutoFit/>
          </a:bodyPr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>
                <a:latin typeface="Arial" charset="0"/>
              </a:rPr>
              <a:t>Téma</a:t>
            </a:r>
            <a:r>
              <a:rPr lang="cs-CZ" sz="2400" dirty="0">
                <a:latin typeface="Arial" charset="0"/>
              </a:rPr>
              <a:t>	</a:t>
            </a:r>
            <a:r>
              <a:rPr lang="cs-CZ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Příklady v jazyce </a:t>
            </a:r>
            <a:r>
              <a:rPr lang="cs-CZ" b="1" dirty="0" smtClean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</a:t>
            </a:r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Předmět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TEP</a:t>
            </a:r>
            <a:endParaRPr lang="cs-CZ" b="1" dirty="0"/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Autor</a:t>
            </a:r>
            <a:r>
              <a:rPr lang="cs-CZ" sz="2400" dirty="0"/>
              <a:t>	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Juránek Leoš Ing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772400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TEP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0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60000" y="1080000"/>
            <a:ext cx="878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cs-CZ" sz="20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cs-CZ" sz="2000" b="1" dirty="0" err="1">
                <a:solidFill>
                  <a:prstClr val="black"/>
                </a:solidFill>
                <a:latin typeface="Consolas"/>
              </a:rPr>
              <a:t>avr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/</a:t>
            </a:r>
            <a:r>
              <a:rPr lang="cs-CZ" sz="2000" b="1" dirty="0" err="1">
                <a:solidFill>
                  <a:prstClr val="black"/>
                </a:solidFill>
                <a:latin typeface="Consolas"/>
              </a:rPr>
              <a:t>io.h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&gt;</a:t>
            </a:r>
          </a:p>
          <a:p>
            <a:r>
              <a:rPr lang="cs-CZ" sz="2000" b="1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cs-CZ" sz="20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cs-CZ" sz="2000" b="1" dirty="0" err="1">
                <a:solidFill>
                  <a:prstClr val="black"/>
                </a:solidFill>
                <a:latin typeface="Consolas"/>
              </a:rPr>
              <a:t>avr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/</a:t>
            </a:r>
            <a:r>
              <a:rPr lang="cs-CZ" sz="2000" b="1" dirty="0" err="1">
                <a:solidFill>
                  <a:prstClr val="black"/>
                </a:solidFill>
                <a:latin typeface="Consolas"/>
              </a:rPr>
              <a:t>delay.h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&gt;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2000" b="1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cs-CZ" sz="20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main(</a:t>
            </a:r>
            <a:r>
              <a:rPr lang="cs-CZ" sz="2000" b="1" dirty="0" err="1">
                <a:solidFill>
                  <a:srgbClr val="0000FF"/>
                </a:solidFill>
                <a:latin typeface="Consolas"/>
              </a:rPr>
              <a:t>void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cs-CZ" sz="2000" b="1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cs-CZ" sz="2000" b="1" dirty="0">
                <a:solidFill>
                  <a:srgbClr val="800000"/>
                </a:solidFill>
                <a:latin typeface="Consolas"/>
              </a:rPr>
              <a:t>    </a:t>
            </a:r>
            <a:r>
              <a:rPr lang="cs-CZ" sz="2000" b="1" dirty="0" smtClean="0">
                <a:solidFill>
                  <a:srgbClr val="800000"/>
                </a:solidFill>
                <a:latin typeface="Consolas"/>
              </a:rPr>
              <a:t>	</a:t>
            </a:r>
            <a:r>
              <a:rPr lang="cs-CZ" sz="2000" b="1" dirty="0" err="1" smtClean="0">
                <a:solidFill>
                  <a:srgbClr val="0000FF"/>
                </a:solidFill>
                <a:latin typeface="Consolas"/>
              </a:rPr>
              <a:t>const</a:t>
            </a:r>
            <a:r>
              <a:rPr lang="cs-CZ" sz="2000" b="1" dirty="0" smtClean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cs-CZ" sz="20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 err="1">
                <a:solidFill>
                  <a:prstClr val="black"/>
                </a:solidFill>
                <a:latin typeface="Consolas"/>
              </a:rPr>
              <a:t>casms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=100;</a:t>
            </a:r>
          </a:p>
          <a:p>
            <a:r>
              <a:rPr lang="pl-PL" sz="2000" b="1" dirty="0" smtClean="0">
                <a:solidFill>
                  <a:srgbClr val="008000"/>
                </a:solidFill>
                <a:latin typeface="Consolas"/>
              </a:rPr>
              <a:t>	// </a:t>
            </a:r>
            <a:r>
              <a:rPr lang="pl-PL" sz="2000" b="1" dirty="0">
                <a:solidFill>
                  <a:srgbClr val="008000"/>
                </a:solidFill>
                <a:latin typeface="Consolas"/>
              </a:rPr>
              <a:t>Port B pin 3 jako výstup</a:t>
            </a:r>
            <a:endParaRPr lang="pl-PL" sz="20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	DDRB</a:t>
            </a:r>
            <a:r>
              <a:rPr lang="cs-CZ" sz="2000" b="1" dirty="0" smtClean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=</a:t>
            </a:r>
            <a:r>
              <a:rPr lang="cs-CZ" sz="20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1&lt;&lt;DDB3;</a:t>
            </a:r>
          </a:p>
          <a:p>
            <a:r>
              <a:rPr lang="cs-CZ" sz="2000" b="1" dirty="0" smtClean="0">
                <a:solidFill>
                  <a:srgbClr val="008000"/>
                </a:solidFill>
                <a:latin typeface="Consolas"/>
              </a:rPr>
              <a:t>	// </a:t>
            </a:r>
            <a:r>
              <a:rPr lang="cs-CZ" sz="2000" b="1" dirty="0">
                <a:solidFill>
                  <a:srgbClr val="008000"/>
                </a:solidFill>
                <a:latin typeface="Consolas"/>
              </a:rPr>
              <a:t>Nastaveni </a:t>
            </a:r>
            <a:r>
              <a:rPr lang="cs-CZ" sz="2000" b="1" dirty="0" err="1">
                <a:solidFill>
                  <a:srgbClr val="008000"/>
                </a:solidFill>
                <a:latin typeface="Consolas"/>
              </a:rPr>
              <a:t>vystupu</a:t>
            </a:r>
            <a:r>
              <a:rPr lang="cs-CZ" sz="2000" b="1" dirty="0">
                <a:solidFill>
                  <a:srgbClr val="008000"/>
                </a:solidFill>
                <a:latin typeface="Consolas"/>
              </a:rPr>
              <a:t> do L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	PORTB</a:t>
            </a:r>
            <a:r>
              <a:rPr lang="cs-CZ" sz="2000" b="1" dirty="0" smtClean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=</a:t>
            </a:r>
            <a:r>
              <a:rPr lang="cs-CZ" sz="20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0;</a:t>
            </a:r>
          </a:p>
          <a:p>
            <a:r>
              <a:rPr lang="cs-CZ" sz="2000" b="1" dirty="0" smtClean="0">
                <a:solidFill>
                  <a:srgbClr val="0000FF"/>
                </a:solidFill>
                <a:latin typeface="Consolas"/>
              </a:rPr>
              <a:t>	while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(1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cs-CZ" sz="2000" b="1" dirty="0">
                <a:solidFill>
                  <a:srgbClr val="800000"/>
                </a:solidFill>
                <a:latin typeface="Consolas"/>
              </a:rPr>
              <a:t>    </a:t>
            </a:r>
            <a:r>
              <a:rPr lang="cs-CZ" sz="2000" b="1" dirty="0" smtClean="0">
                <a:solidFill>
                  <a:srgbClr val="800000"/>
                </a:solidFill>
                <a:latin typeface="Consolas"/>
              </a:rPr>
              <a:t>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{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2000" b="1" dirty="0" smtClean="0">
                <a:solidFill>
                  <a:srgbClr val="008000"/>
                </a:solidFill>
                <a:latin typeface="Consolas"/>
              </a:rPr>
              <a:t>	// </a:t>
            </a:r>
            <a:r>
              <a:rPr lang="cs-CZ" sz="2000" b="1" dirty="0">
                <a:solidFill>
                  <a:srgbClr val="008000"/>
                </a:solidFill>
                <a:latin typeface="Consolas"/>
              </a:rPr>
              <a:t>Negace </a:t>
            </a:r>
            <a:r>
              <a:rPr lang="cs-CZ" sz="2000" b="1" dirty="0" err="1">
                <a:solidFill>
                  <a:srgbClr val="008000"/>
                </a:solidFill>
                <a:latin typeface="Consolas"/>
              </a:rPr>
              <a:t>vystupu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2000" b="1" dirty="0">
                <a:solidFill>
                  <a:srgbClr val="800000"/>
                </a:solidFill>
                <a:latin typeface="Consolas"/>
              </a:rPr>
              <a:t>        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PORTB</a:t>
            </a:r>
            <a:r>
              <a:rPr lang="cs-CZ" sz="20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^=1&lt;&lt;PB3;</a:t>
            </a:r>
          </a:p>
          <a:p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	_</a:t>
            </a:r>
            <a:r>
              <a:rPr lang="cs-CZ" sz="2000" b="1" dirty="0" err="1">
                <a:solidFill>
                  <a:prstClr val="black"/>
                </a:solidFill>
                <a:latin typeface="Consolas"/>
              </a:rPr>
              <a:t>delay_ms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(</a:t>
            </a:r>
            <a:r>
              <a:rPr lang="cs-CZ" sz="2000" b="1" dirty="0" err="1">
                <a:solidFill>
                  <a:prstClr val="black"/>
                </a:solidFill>
                <a:latin typeface="Consolas"/>
              </a:rPr>
              <a:t>casms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r>
              <a:rPr lang="cs-CZ" sz="2000" b="1" dirty="0">
                <a:solidFill>
                  <a:srgbClr val="800000"/>
                </a:solidFill>
                <a:latin typeface="Consolas"/>
              </a:rPr>
              <a:t>    </a:t>
            </a:r>
            <a:r>
              <a:rPr lang="cs-CZ" sz="2000" b="1" dirty="0" smtClean="0">
                <a:solidFill>
                  <a:srgbClr val="800000"/>
                </a:solidFill>
                <a:latin typeface="Consolas"/>
              </a:rPr>
              <a:t>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}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2000" b="1" dirty="0">
                <a:solidFill>
                  <a:prstClr val="black"/>
                </a:solidFill>
                <a:latin typeface="Consolas"/>
              </a:rPr>
              <a:t>}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104183" cy="720000"/>
          </a:xfrm>
        </p:spPr>
        <p:txBody>
          <a:bodyPr/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</a:pPr>
            <a:r>
              <a:rPr lang="cs-CZ" sz="4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Blikání v C</a:t>
            </a:r>
          </a:p>
        </p:txBody>
      </p:sp>
    </p:spTree>
    <p:extLst>
      <p:ext uri="{BB962C8B-B14F-4D97-AF65-F5344CB8AC3E}">
        <p14:creationId xmlns:p14="http://schemas.microsoft.com/office/powerpoint/2010/main" val="423675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60000" y="1080000"/>
            <a:ext cx="8784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cs-CZ" sz="16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cs-CZ" sz="1600" b="1" dirty="0" err="1">
                <a:solidFill>
                  <a:prstClr val="black"/>
                </a:solidFill>
                <a:latin typeface="Consolas"/>
              </a:rPr>
              <a:t>avr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/</a:t>
            </a:r>
            <a:r>
              <a:rPr lang="cs-CZ" sz="1600" b="1" dirty="0" err="1">
                <a:solidFill>
                  <a:prstClr val="black"/>
                </a:solidFill>
                <a:latin typeface="Consolas"/>
              </a:rPr>
              <a:t>io.h</a:t>
            </a:r>
            <a:r>
              <a:rPr lang="cs-CZ" sz="1600" b="1" dirty="0" smtClean="0">
                <a:solidFill>
                  <a:prstClr val="black"/>
                </a:solidFill>
                <a:latin typeface="Consolas"/>
              </a:rPr>
              <a:t>&gt;</a:t>
            </a:r>
            <a:endParaRPr lang="cs-CZ" sz="1600" b="1" dirty="0" smtClean="0">
              <a:solidFill>
                <a:srgbClr val="0000FF"/>
              </a:solidFill>
              <a:latin typeface="Consolas"/>
            </a:endParaRPr>
          </a:p>
          <a:p>
            <a:r>
              <a:rPr lang="cs-CZ" sz="1600" b="1" dirty="0" err="1" smtClean="0">
                <a:solidFill>
                  <a:srgbClr val="0000FF"/>
                </a:solidFill>
                <a:latin typeface="Consolas"/>
              </a:rPr>
              <a:t>char</a:t>
            </a:r>
            <a:r>
              <a:rPr lang="cs-CZ" sz="1600" b="1" dirty="0" smtClean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600" b="1" dirty="0" err="1">
                <a:solidFill>
                  <a:prstClr val="black"/>
                </a:solidFill>
                <a:latin typeface="Consolas"/>
              </a:rPr>
              <a:t>dekoduj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(</a:t>
            </a:r>
            <a:r>
              <a:rPr lang="cs-CZ" sz="1600" b="1" dirty="0" err="1">
                <a:solidFill>
                  <a:srgbClr val="0000FF"/>
                </a:solidFill>
                <a:latin typeface="Consolas"/>
              </a:rPr>
              <a:t>char</a:t>
            </a:r>
            <a:r>
              <a:rPr lang="cs-CZ" sz="16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index)</a:t>
            </a:r>
          </a:p>
          <a:p>
            <a:r>
              <a:rPr lang="cs-CZ" sz="1600" b="1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cs-CZ" sz="1600" b="1" dirty="0" err="1" smtClean="0">
                <a:solidFill>
                  <a:srgbClr val="0000FF"/>
                </a:solidFill>
                <a:latin typeface="Consolas"/>
              </a:rPr>
              <a:t>char</a:t>
            </a:r>
            <a:r>
              <a:rPr lang="cs-CZ" sz="1600" b="1" dirty="0" smtClean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pole[4]={0b01111111,0b10111111,0b11011111,0b11101111};</a:t>
            </a:r>
          </a:p>
          <a:p>
            <a:r>
              <a:rPr lang="cs-CZ" sz="1600" b="1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cs-CZ" sz="16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pole[index];</a:t>
            </a:r>
          </a:p>
          <a:p>
            <a:r>
              <a:rPr lang="cs-CZ" sz="1600" b="1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cs-CZ" sz="1600" b="1" dirty="0">
                <a:solidFill>
                  <a:srgbClr val="008000"/>
                </a:solidFill>
                <a:latin typeface="Consolas"/>
              </a:rPr>
              <a:t>//*************</a:t>
            </a:r>
            <a:endParaRPr lang="cs-CZ" sz="1600" b="1" dirty="0">
              <a:solidFill>
                <a:srgbClr val="008000"/>
              </a:solidFill>
              <a:latin typeface="Consolas"/>
            </a:endParaRPr>
          </a:p>
          <a:p>
            <a:r>
              <a:rPr lang="cs-CZ" sz="1600" b="1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cs-CZ" sz="16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main(</a:t>
            </a:r>
            <a:r>
              <a:rPr lang="cs-CZ" sz="1600" b="1" dirty="0" err="1">
                <a:solidFill>
                  <a:srgbClr val="0000FF"/>
                </a:solidFill>
                <a:latin typeface="Consolas"/>
              </a:rPr>
              <a:t>void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cs-CZ" sz="1600" b="1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cs-CZ" sz="1600" b="1" dirty="0" err="1">
                <a:solidFill>
                  <a:srgbClr val="0000FF"/>
                </a:solidFill>
                <a:latin typeface="Consolas"/>
              </a:rPr>
              <a:t>char</a:t>
            </a:r>
            <a:r>
              <a:rPr lang="cs-CZ" sz="16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i=0;</a:t>
            </a:r>
          </a:p>
          <a:p>
            <a:r>
              <a:rPr lang="cs-CZ" sz="1600" b="1" dirty="0">
                <a:solidFill>
                  <a:prstClr val="black"/>
                </a:solidFill>
                <a:latin typeface="Consolas"/>
              </a:rPr>
              <a:t>DDRC=0B11110000;</a:t>
            </a:r>
            <a:r>
              <a:rPr lang="cs-CZ" sz="1600" b="1" dirty="0">
                <a:solidFill>
                  <a:srgbClr val="800000"/>
                </a:solidFill>
                <a:latin typeface="Consolas"/>
              </a:rPr>
              <a:t>   </a:t>
            </a:r>
            <a:endParaRPr lang="cs-CZ" sz="16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1600" b="1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(1)</a:t>
            </a:r>
          </a:p>
          <a:p>
            <a:r>
              <a:rPr lang="cs-CZ" sz="1600" b="1" dirty="0" smtClean="0">
                <a:solidFill>
                  <a:prstClr val="black"/>
                </a:solidFill>
                <a:latin typeface="Consolas"/>
              </a:rPr>
              <a:t>  {</a:t>
            </a:r>
            <a:endParaRPr lang="cs-CZ" sz="16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1600" b="1" dirty="0" smtClean="0">
                <a:solidFill>
                  <a:prstClr val="black"/>
                </a:solidFill>
                <a:latin typeface="Consolas"/>
              </a:rPr>
              <a:t>  PORTC=</a:t>
            </a:r>
            <a:r>
              <a:rPr lang="cs-CZ" sz="1600" b="1" dirty="0" err="1" smtClean="0">
                <a:solidFill>
                  <a:prstClr val="black"/>
                </a:solidFill>
                <a:latin typeface="Consolas"/>
              </a:rPr>
              <a:t>dekoduj</a:t>
            </a:r>
            <a:r>
              <a:rPr lang="cs-CZ" sz="1600" b="1" dirty="0" smtClean="0">
                <a:solidFill>
                  <a:prstClr val="black"/>
                </a:solidFill>
                <a:latin typeface="Consolas"/>
              </a:rPr>
              <a:t>(i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r>
              <a:rPr lang="cs-CZ" sz="1600" b="1" dirty="0" smtClean="0">
                <a:solidFill>
                  <a:prstClr val="black"/>
                </a:solidFill>
                <a:latin typeface="Consolas"/>
              </a:rPr>
              <a:t>  i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++;</a:t>
            </a:r>
          </a:p>
          <a:p>
            <a:r>
              <a:rPr lang="cs-CZ" sz="1600" b="1" dirty="0" smtClean="0">
                <a:solidFill>
                  <a:srgbClr val="0000FF"/>
                </a:solidFill>
                <a:latin typeface="Consolas"/>
              </a:rPr>
              <a:t>  </a:t>
            </a:r>
            <a:r>
              <a:rPr lang="cs-CZ" sz="1600" b="1" dirty="0" err="1" smtClean="0">
                <a:solidFill>
                  <a:srgbClr val="0000FF"/>
                </a:solidFill>
                <a:latin typeface="Consolas"/>
              </a:rPr>
              <a:t>if</a:t>
            </a:r>
            <a:r>
              <a:rPr lang="cs-CZ" sz="1600" b="1" dirty="0" smtClean="0">
                <a:solidFill>
                  <a:prstClr val="black"/>
                </a:solidFill>
                <a:latin typeface="Consolas"/>
              </a:rPr>
              <a:t>(i&gt;3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cs-CZ" sz="1600" b="1" dirty="0" smtClean="0">
                <a:solidFill>
                  <a:prstClr val="black"/>
                </a:solidFill>
                <a:latin typeface="Consolas"/>
              </a:rPr>
              <a:t>    {</a:t>
            </a:r>
            <a:endParaRPr lang="cs-CZ" sz="16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1600" b="1" dirty="0" smtClean="0">
                <a:solidFill>
                  <a:prstClr val="black"/>
                </a:solidFill>
                <a:latin typeface="Consolas"/>
              </a:rPr>
              <a:t>    i=0</a:t>
            </a:r>
            <a:r>
              <a:rPr lang="cs-CZ" sz="1600" b="1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cs-CZ" sz="1600" b="1" dirty="0" smtClean="0">
                <a:solidFill>
                  <a:prstClr val="black"/>
                </a:solidFill>
                <a:latin typeface="Consolas"/>
              </a:rPr>
              <a:t>    }</a:t>
            </a:r>
            <a:endParaRPr lang="cs-CZ" sz="16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1600" b="1" dirty="0" smtClean="0">
                <a:solidFill>
                  <a:prstClr val="black"/>
                </a:solidFill>
                <a:latin typeface="Consolas"/>
              </a:rPr>
              <a:t>  }</a:t>
            </a:r>
            <a:endParaRPr lang="cs-CZ" sz="16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1600" b="1" dirty="0">
                <a:solidFill>
                  <a:prstClr val="black"/>
                </a:solidFill>
                <a:latin typeface="Consolas"/>
              </a:rPr>
              <a:t>}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676000" cy="720000"/>
          </a:xfrm>
        </p:spPr>
        <p:txBody>
          <a:bodyPr/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</a:pPr>
            <a:r>
              <a:rPr lang="cs-CZ" sz="400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Pole uložené v paměti dat</a:t>
            </a:r>
            <a:endParaRPr lang="cs-CZ" sz="4000" b="1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6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676000" cy="720000"/>
          </a:xfrm>
        </p:spPr>
        <p:txBody>
          <a:bodyPr/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</a:pPr>
            <a:r>
              <a:rPr lang="cs-CZ" sz="400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Pole uložené v paměti programu</a:t>
            </a:r>
            <a:endParaRPr lang="cs-CZ" sz="4000" b="1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60000" y="1080000"/>
            <a:ext cx="878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  <a:latin typeface="Consolas"/>
              </a:rPr>
              <a:t>#</a:t>
            </a:r>
            <a:r>
              <a:rPr lang="cs-CZ" b="1" dirty="0" err="1">
                <a:solidFill>
                  <a:srgbClr val="0000FF"/>
                </a:solidFill>
                <a:latin typeface="Consolas"/>
              </a:rPr>
              <a:t>define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F_CPU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20000000</a:t>
            </a:r>
          </a:p>
          <a:p>
            <a:r>
              <a:rPr lang="cs-CZ" b="1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cs-CZ" b="1" dirty="0" err="1">
                <a:solidFill>
                  <a:prstClr val="black"/>
                </a:solidFill>
                <a:latin typeface="Consolas"/>
              </a:rPr>
              <a:t>avr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/</a:t>
            </a:r>
            <a:r>
              <a:rPr lang="cs-CZ" b="1" dirty="0" err="1">
                <a:solidFill>
                  <a:prstClr val="black"/>
                </a:solidFill>
                <a:latin typeface="Consolas"/>
              </a:rPr>
              <a:t>io.h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&gt;</a:t>
            </a:r>
          </a:p>
          <a:p>
            <a:r>
              <a:rPr lang="cs-CZ" b="1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cs-CZ" b="1" dirty="0" err="1">
                <a:solidFill>
                  <a:prstClr val="black"/>
                </a:solidFill>
                <a:latin typeface="Consolas"/>
              </a:rPr>
              <a:t>avr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/</a:t>
            </a:r>
            <a:r>
              <a:rPr lang="cs-CZ" b="1" dirty="0" err="1">
                <a:solidFill>
                  <a:prstClr val="black"/>
                </a:solidFill>
                <a:latin typeface="Consolas"/>
              </a:rPr>
              <a:t>pgmspace.h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&gt;</a:t>
            </a:r>
          </a:p>
          <a:p>
            <a:r>
              <a:rPr lang="cs-CZ" b="1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cs-CZ" b="1" dirty="0" err="1">
                <a:solidFill>
                  <a:prstClr val="black"/>
                </a:solidFill>
                <a:latin typeface="Consolas"/>
              </a:rPr>
              <a:t>avr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/</a:t>
            </a:r>
            <a:r>
              <a:rPr lang="cs-CZ" b="1" dirty="0" err="1">
                <a:solidFill>
                  <a:prstClr val="black"/>
                </a:solidFill>
                <a:latin typeface="Consolas"/>
              </a:rPr>
              <a:t>delay.h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&gt;</a:t>
            </a:r>
          </a:p>
          <a:p>
            <a:endParaRPr lang="cs-CZ" b="1" dirty="0">
              <a:solidFill>
                <a:prstClr val="black"/>
              </a:solidFill>
              <a:latin typeface="Consolas"/>
            </a:endParaRPr>
          </a:p>
          <a:p>
            <a:r>
              <a:rPr lang="en-US" b="1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/>
              </a:rPr>
              <a:t>unsigned</a:t>
            </a:r>
            <a:r>
              <a:rPr lang="en-US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/>
              </a:rPr>
              <a:t>char</a:t>
            </a:r>
            <a:r>
              <a:rPr lang="en-US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en-US" b="1" dirty="0">
                <a:solidFill>
                  <a:prstClr val="black"/>
                </a:solidFill>
                <a:latin typeface="Consolas"/>
              </a:rPr>
              <a:t>pole[4]</a:t>
            </a:r>
            <a:r>
              <a:rPr lang="en-US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en-US" b="1" dirty="0">
                <a:solidFill>
                  <a:prstClr val="black"/>
                </a:solidFill>
                <a:latin typeface="Consolas"/>
              </a:rPr>
              <a:t>PROGMEM={</a:t>
            </a:r>
          </a:p>
          <a:p>
            <a:r>
              <a:rPr lang="cs-CZ" b="1" dirty="0">
                <a:solidFill>
                  <a:prstClr val="black"/>
                </a:solidFill>
                <a:latin typeface="Consolas"/>
              </a:rPr>
              <a:t>0b01111111,</a:t>
            </a:r>
          </a:p>
          <a:p>
            <a:r>
              <a:rPr lang="cs-CZ" b="1" dirty="0">
                <a:solidFill>
                  <a:prstClr val="black"/>
                </a:solidFill>
                <a:latin typeface="Consolas"/>
              </a:rPr>
              <a:t>0b10111111,</a:t>
            </a:r>
          </a:p>
          <a:p>
            <a:r>
              <a:rPr lang="cs-CZ" b="1" dirty="0">
                <a:solidFill>
                  <a:prstClr val="black"/>
                </a:solidFill>
                <a:latin typeface="Consolas"/>
              </a:rPr>
              <a:t>0b11011111,</a:t>
            </a:r>
          </a:p>
          <a:p>
            <a:r>
              <a:rPr lang="cs-CZ" b="1" dirty="0">
                <a:solidFill>
                  <a:prstClr val="black"/>
                </a:solidFill>
                <a:latin typeface="Consolas"/>
              </a:rPr>
              <a:t>0b11101111</a:t>
            </a:r>
          </a:p>
          <a:p>
            <a:r>
              <a:rPr lang="cs-CZ" b="1" dirty="0">
                <a:solidFill>
                  <a:prstClr val="black"/>
                </a:solidFill>
                <a:latin typeface="Consolas"/>
              </a:rPr>
              <a:t>};</a:t>
            </a:r>
          </a:p>
          <a:p>
            <a:r>
              <a:rPr lang="cs-CZ" b="1" dirty="0" err="1">
                <a:solidFill>
                  <a:srgbClr val="0000FF"/>
                </a:solidFill>
                <a:latin typeface="Consolas"/>
              </a:rPr>
              <a:t>unsigned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 err="1">
                <a:solidFill>
                  <a:srgbClr val="0000FF"/>
                </a:solidFill>
                <a:latin typeface="Consolas"/>
              </a:rPr>
              <a:t>char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stisk=0;</a:t>
            </a:r>
          </a:p>
          <a:p>
            <a:r>
              <a:rPr lang="cs-CZ" b="1" dirty="0" err="1">
                <a:solidFill>
                  <a:srgbClr val="0000FF"/>
                </a:solidFill>
                <a:latin typeface="Consolas"/>
              </a:rPr>
              <a:t>unsigned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 err="1">
                <a:solidFill>
                  <a:srgbClr val="0000FF"/>
                </a:solidFill>
                <a:latin typeface="Consolas"/>
              </a:rPr>
              <a:t>char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 err="1">
                <a:solidFill>
                  <a:prstClr val="black"/>
                </a:solidFill>
                <a:latin typeface="Consolas"/>
              </a:rPr>
              <a:t>smer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=1;</a:t>
            </a:r>
          </a:p>
          <a:p>
            <a:endParaRPr lang="cs-CZ" b="1" dirty="0">
              <a:solidFill>
                <a:prstClr val="black"/>
              </a:solidFill>
              <a:latin typeface="Consolas"/>
            </a:endParaRPr>
          </a:p>
          <a:p>
            <a:r>
              <a:rPr lang="en-US" b="1" dirty="0">
                <a:solidFill>
                  <a:srgbClr val="0000FF"/>
                </a:solidFill>
                <a:latin typeface="Consolas"/>
              </a:rPr>
              <a:t>unsigned</a:t>
            </a:r>
            <a:r>
              <a:rPr lang="en-US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/>
              </a:rPr>
              <a:t>char</a:t>
            </a:r>
            <a:r>
              <a:rPr lang="en-US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Consolas"/>
              </a:rPr>
              <a:t>dekoduj</a:t>
            </a:r>
            <a:r>
              <a:rPr lang="en-US" b="1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nsolas"/>
              </a:rPr>
              <a:t>unsigned</a:t>
            </a:r>
            <a:r>
              <a:rPr lang="en-US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/>
              </a:rPr>
              <a:t>char</a:t>
            </a:r>
            <a:r>
              <a:rPr lang="en-US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en-US" b="1" dirty="0">
                <a:solidFill>
                  <a:prstClr val="black"/>
                </a:solidFill>
                <a:latin typeface="Consolas"/>
              </a:rPr>
              <a:t>index)</a:t>
            </a:r>
          </a:p>
          <a:p>
            <a:r>
              <a:rPr lang="cs-CZ" b="1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cs-CZ" b="1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 err="1">
                <a:solidFill>
                  <a:prstClr val="black"/>
                </a:solidFill>
                <a:latin typeface="Consolas"/>
              </a:rPr>
              <a:t>pgm_read_byte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(&amp;pole[index]);</a:t>
            </a:r>
          </a:p>
          <a:p>
            <a:r>
              <a:rPr lang="cs-CZ" b="1" dirty="0" smtClean="0">
                <a:solidFill>
                  <a:prstClr val="black"/>
                </a:solidFill>
                <a:latin typeface="Consolas"/>
              </a:rPr>
              <a:t>}</a:t>
            </a:r>
            <a:endParaRPr lang="cs-CZ" b="1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09915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60000" y="1080000"/>
            <a:ext cx="878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>
                <a:solidFill>
                  <a:srgbClr val="0000FF"/>
                </a:solidFill>
                <a:latin typeface="Consolas"/>
              </a:rPr>
              <a:t>void</a:t>
            </a:r>
            <a:r>
              <a:rPr lang="cs-CZ" b="1" dirty="0" smtClean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 err="1">
                <a:solidFill>
                  <a:prstClr val="black"/>
                </a:solidFill>
                <a:latin typeface="Consolas"/>
              </a:rPr>
              <a:t>cti_a_cekej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()</a:t>
            </a:r>
          </a:p>
          <a:p>
            <a:r>
              <a:rPr lang="cs-CZ" b="1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cs-CZ" b="1" dirty="0" err="1">
                <a:solidFill>
                  <a:srgbClr val="0000FF"/>
                </a:solidFill>
                <a:latin typeface="Consolas"/>
              </a:rPr>
              <a:t>unsigned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 err="1">
                <a:solidFill>
                  <a:srgbClr val="0000FF"/>
                </a:solidFill>
                <a:latin typeface="Consolas"/>
              </a:rPr>
              <a:t>char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i;</a:t>
            </a:r>
          </a:p>
          <a:p>
            <a:r>
              <a:rPr lang="cs-CZ" b="1" dirty="0" err="1">
                <a:solidFill>
                  <a:srgbClr val="0000FF"/>
                </a:solidFill>
                <a:latin typeface="Consolas"/>
              </a:rPr>
              <a:t>unsigned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 err="1">
                <a:solidFill>
                  <a:srgbClr val="0000FF"/>
                </a:solidFill>
                <a:latin typeface="Consolas"/>
              </a:rPr>
              <a:t>char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 err="1">
                <a:solidFill>
                  <a:prstClr val="black"/>
                </a:solidFill>
                <a:latin typeface="Consolas"/>
              </a:rPr>
              <a:t>tlacitko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cs-CZ" b="1" dirty="0" err="1">
                <a:solidFill>
                  <a:srgbClr val="0000FF"/>
                </a:solidFill>
                <a:latin typeface="Consolas"/>
              </a:rPr>
              <a:t>for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(i=0;i&lt;=9;i++)</a:t>
            </a:r>
          </a:p>
          <a:p>
            <a:r>
              <a:rPr lang="cs-CZ" b="1" dirty="0" smtClean="0">
                <a:solidFill>
                  <a:prstClr val="black"/>
                </a:solidFill>
                <a:latin typeface="Consolas"/>
              </a:rPr>
              <a:t>  {</a:t>
            </a:r>
            <a:endParaRPr lang="cs-CZ" b="1" dirty="0">
              <a:solidFill>
                <a:prstClr val="black"/>
              </a:solidFill>
              <a:latin typeface="Consolas"/>
            </a:endParaRPr>
          </a:p>
          <a:p>
            <a:r>
              <a:rPr lang="cs-CZ" b="1" dirty="0" smtClean="0">
                <a:solidFill>
                  <a:srgbClr val="008000"/>
                </a:solidFill>
                <a:latin typeface="Consolas"/>
              </a:rPr>
              <a:t>  //_</a:t>
            </a:r>
            <a:r>
              <a:rPr lang="cs-CZ" b="1" dirty="0" err="1">
                <a:solidFill>
                  <a:srgbClr val="008000"/>
                </a:solidFill>
                <a:latin typeface="Consolas"/>
              </a:rPr>
              <a:t>delay_ms</a:t>
            </a:r>
            <a:r>
              <a:rPr lang="cs-CZ" b="1" dirty="0">
                <a:solidFill>
                  <a:srgbClr val="008000"/>
                </a:solidFill>
                <a:latin typeface="Consolas"/>
              </a:rPr>
              <a:t>(50);</a:t>
            </a:r>
            <a:endParaRPr lang="cs-CZ" b="1" dirty="0">
              <a:solidFill>
                <a:prstClr val="black"/>
              </a:solidFill>
              <a:latin typeface="Consolas"/>
            </a:endParaRPr>
          </a:p>
          <a:p>
            <a:r>
              <a:rPr lang="cs-CZ" b="1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cs-CZ" b="1" dirty="0" err="1" smtClean="0">
                <a:solidFill>
                  <a:prstClr val="black"/>
                </a:solidFill>
                <a:latin typeface="Consolas"/>
              </a:rPr>
              <a:t>tlacitko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=!(PINC&amp;0b00000001);</a:t>
            </a:r>
          </a:p>
          <a:p>
            <a:r>
              <a:rPr lang="cs-CZ" b="1" dirty="0" smtClean="0">
                <a:solidFill>
                  <a:srgbClr val="0000FF"/>
                </a:solidFill>
                <a:latin typeface="Consolas"/>
              </a:rPr>
              <a:t>  </a:t>
            </a:r>
            <a:r>
              <a:rPr lang="cs-CZ" b="1" dirty="0" err="1" smtClean="0">
                <a:solidFill>
                  <a:srgbClr val="0000FF"/>
                </a:solidFill>
                <a:latin typeface="Consolas"/>
              </a:rPr>
              <a:t>if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(!stisk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&amp;&amp;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 err="1">
                <a:solidFill>
                  <a:prstClr val="black"/>
                </a:solidFill>
                <a:latin typeface="Consolas"/>
              </a:rPr>
              <a:t>tlacitko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cs-CZ" b="1" dirty="0" smtClean="0">
                <a:solidFill>
                  <a:prstClr val="black"/>
                </a:solidFill>
                <a:latin typeface="Consolas"/>
              </a:rPr>
              <a:t>    {</a:t>
            </a:r>
            <a:endParaRPr lang="cs-CZ" b="1" dirty="0">
              <a:solidFill>
                <a:prstClr val="black"/>
              </a:solidFill>
              <a:latin typeface="Consolas"/>
            </a:endParaRPr>
          </a:p>
          <a:p>
            <a:r>
              <a:rPr lang="cs-CZ" b="1" dirty="0" smtClean="0">
                <a:solidFill>
                  <a:prstClr val="black"/>
                </a:solidFill>
                <a:latin typeface="Consolas"/>
              </a:rPr>
              <a:t>    stisk=1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cs-CZ" b="1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cs-CZ" b="1" dirty="0" err="1" smtClean="0">
                <a:solidFill>
                  <a:prstClr val="black"/>
                </a:solidFill>
                <a:latin typeface="Consolas"/>
              </a:rPr>
              <a:t>smer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=!</a:t>
            </a:r>
            <a:r>
              <a:rPr lang="cs-CZ" b="1" dirty="0" err="1">
                <a:solidFill>
                  <a:prstClr val="black"/>
                </a:solidFill>
                <a:latin typeface="Consolas"/>
              </a:rPr>
              <a:t>smer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cs-CZ" b="1" dirty="0" smtClean="0">
                <a:solidFill>
                  <a:prstClr val="black"/>
                </a:solidFill>
                <a:latin typeface="Consolas"/>
              </a:rPr>
              <a:t>    }</a:t>
            </a:r>
            <a:endParaRPr lang="cs-CZ" b="1" dirty="0">
              <a:solidFill>
                <a:prstClr val="black"/>
              </a:solidFill>
              <a:latin typeface="Consolas"/>
            </a:endParaRPr>
          </a:p>
          <a:p>
            <a:r>
              <a:rPr lang="cs-CZ" b="1" dirty="0" smtClean="0">
                <a:solidFill>
                  <a:srgbClr val="0000FF"/>
                </a:solidFill>
                <a:latin typeface="Consolas"/>
              </a:rPr>
              <a:t>  </a:t>
            </a:r>
            <a:r>
              <a:rPr lang="cs-CZ" b="1" dirty="0" err="1" smtClean="0">
                <a:solidFill>
                  <a:srgbClr val="0000FF"/>
                </a:solidFill>
                <a:latin typeface="Consolas"/>
              </a:rPr>
              <a:t>else</a:t>
            </a:r>
            <a:r>
              <a:rPr lang="cs-CZ" b="1" dirty="0" smtClean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 err="1">
                <a:solidFill>
                  <a:srgbClr val="0000FF"/>
                </a:solidFill>
                <a:latin typeface="Consolas"/>
              </a:rPr>
              <a:t>if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(stisk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&amp;&amp;</a:t>
            </a:r>
            <a:r>
              <a:rPr lang="cs-CZ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!</a:t>
            </a:r>
            <a:r>
              <a:rPr lang="cs-CZ" b="1" dirty="0" err="1">
                <a:solidFill>
                  <a:prstClr val="black"/>
                </a:solidFill>
                <a:latin typeface="Consolas"/>
              </a:rPr>
              <a:t>tlacitko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cs-CZ" b="1" dirty="0" smtClean="0">
                <a:solidFill>
                  <a:prstClr val="black"/>
                </a:solidFill>
                <a:latin typeface="Consolas"/>
              </a:rPr>
              <a:t>    {</a:t>
            </a:r>
            <a:endParaRPr lang="cs-CZ" b="1" dirty="0">
              <a:solidFill>
                <a:prstClr val="black"/>
              </a:solidFill>
              <a:latin typeface="Consolas"/>
            </a:endParaRPr>
          </a:p>
          <a:p>
            <a:r>
              <a:rPr lang="cs-CZ" b="1" dirty="0" smtClean="0">
                <a:solidFill>
                  <a:prstClr val="black"/>
                </a:solidFill>
                <a:latin typeface="Consolas"/>
              </a:rPr>
              <a:t>    stisk=0</a:t>
            </a:r>
            <a:r>
              <a:rPr lang="cs-CZ" b="1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cs-CZ" b="1" dirty="0" smtClean="0">
                <a:solidFill>
                  <a:prstClr val="black"/>
                </a:solidFill>
                <a:latin typeface="Consolas"/>
              </a:rPr>
              <a:t>    }</a:t>
            </a:r>
            <a:endParaRPr lang="cs-CZ" b="1" dirty="0">
              <a:solidFill>
                <a:prstClr val="black"/>
              </a:solidFill>
              <a:latin typeface="Consolas"/>
            </a:endParaRPr>
          </a:p>
          <a:p>
            <a:r>
              <a:rPr lang="cs-CZ" b="1" dirty="0" smtClean="0">
                <a:solidFill>
                  <a:prstClr val="black"/>
                </a:solidFill>
                <a:latin typeface="Consolas"/>
              </a:rPr>
              <a:t>  }</a:t>
            </a:r>
            <a:endParaRPr lang="cs-CZ" b="1" dirty="0">
              <a:solidFill>
                <a:prstClr val="black"/>
              </a:solidFill>
              <a:latin typeface="Consolas"/>
            </a:endParaRPr>
          </a:p>
          <a:p>
            <a:r>
              <a:rPr lang="cs-CZ" b="1" dirty="0" smtClean="0">
                <a:solidFill>
                  <a:prstClr val="black"/>
                </a:solidFill>
                <a:latin typeface="Consolas"/>
              </a:rPr>
              <a:t>}</a:t>
            </a:r>
            <a:endParaRPr lang="cs-CZ" b="1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04498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60000" y="1080000"/>
            <a:ext cx="878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cs-CZ" sz="2000" b="1" dirty="0" smtClean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main(</a:t>
            </a:r>
            <a:r>
              <a:rPr lang="cs-CZ" sz="2000" b="1" dirty="0" err="1">
                <a:solidFill>
                  <a:srgbClr val="0000FF"/>
                </a:solidFill>
                <a:latin typeface="Consolas"/>
              </a:rPr>
              <a:t>void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cs-CZ" sz="2000" b="1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cs-CZ" sz="2000" b="1" dirty="0" err="1">
                <a:solidFill>
                  <a:srgbClr val="0000FF"/>
                </a:solidFill>
                <a:latin typeface="Consolas"/>
              </a:rPr>
              <a:t>unsigned</a:t>
            </a:r>
            <a:r>
              <a:rPr lang="cs-CZ" sz="20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 err="1">
                <a:solidFill>
                  <a:srgbClr val="0000FF"/>
                </a:solidFill>
                <a:latin typeface="Consolas"/>
              </a:rPr>
              <a:t>char</a:t>
            </a:r>
            <a:r>
              <a:rPr lang="cs-CZ" sz="20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i;</a:t>
            </a:r>
          </a:p>
          <a:p>
            <a:r>
              <a:rPr lang="cs-CZ" sz="2000" b="1" dirty="0">
                <a:solidFill>
                  <a:prstClr val="black"/>
                </a:solidFill>
                <a:latin typeface="Consolas"/>
              </a:rPr>
              <a:t>DDRC=0b11110000;</a:t>
            </a:r>
          </a:p>
          <a:p>
            <a:r>
              <a:rPr lang="cs-CZ" sz="2000" b="1" dirty="0">
                <a:solidFill>
                  <a:prstClr val="black"/>
                </a:solidFill>
                <a:latin typeface="Consolas"/>
              </a:rPr>
              <a:t>PORTC=0b11110001;</a:t>
            </a:r>
          </a:p>
          <a:p>
            <a:r>
              <a:rPr lang="cs-CZ" sz="2000" b="1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(1){</a:t>
            </a:r>
          </a:p>
          <a:p>
            <a:r>
              <a:rPr lang="cs-CZ" sz="2000" b="1" dirty="0" smtClean="0">
                <a:solidFill>
                  <a:srgbClr val="0000FF"/>
                </a:solidFill>
                <a:latin typeface="Consolas"/>
              </a:rPr>
              <a:t>   </a:t>
            </a:r>
            <a:r>
              <a:rPr lang="cs-CZ" sz="2000" b="1" dirty="0" err="1" smtClean="0">
                <a:solidFill>
                  <a:srgbClr val="0000FF"/>
                </a:solidFill>
                <a:latin typeface="Consolas"/>
              </a:rPr>
              <a:t>if</a:t>
            </a:r>
            <a:r>
              <a:rPr lang="cs-CZ" sz="2000" b="1" dirty="0" smtClean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(</a:t>
            </a:r>
            <a:r>
              <a:rPr lang="cs-CZ" sz="2000" b="1" dirty="0" err="1">
                <a:solidFill>
                  <a:prstClr val="black"/>
                </a:solidFill>
                <a:latin typeface="Consolas"/>
              </a:rPr>
              <a:t>smer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==1){</a:t>
            </a:r>
          </a:p>
          <a:p>
            <a:r>
              <a:rPr lang="cs-CZ" sz="2000" b="1" dirty="0" smtClean="0">
                <a:solidFill>
                  <a:srgbClr val="0000FF"/>
                </a:solidFill>
                <a:latin typeface="Consolas"/>
              </a:rPr>
              <a:t>     </a:t>
            </a:r>
            <a:r>
              <a:rPr lang="cs-CZ" sz="2000" b="1" dirty="0" err="1" smtClean="0">
                <a:solidFill>
                  <a:srgbClr val="0000FF"/>
                </a:solidFill>
                <a:latin typeface="Consolas"/>
              </a:rPr>
              <a:t>if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(i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==3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){i=0;}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2000" b="1" dirty="0" smtClean="0">
                <a:solidFill>
                  <a:srgbClr val="0000FF"/>
                </a:solidFill>
                <a:latin typeface="Consolas"/>
              </a:rPr>
              <a:t>     </a:t>
            </a:r>
            <a:r>
              <a:rPr lang="cs-CZ" sz="2000" b="1" dirty="0" err="1" smtClean="0">
                <a:solidFill>
                  <a:srgbClr val="0000FF"/>
                </a:solidFill>
                <a:latin typeface="Consolas"/>
              </a:rPr>
              <a:t>else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{i++;}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     }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2000" b="1" dirty="0" smtClean="0">
                <a:solidFill>
                  <a:srgbClr val="0000FF"/>
                </a:solidFill>
                <a:latin typeface="Consolas"/>
              </a:rPr>
              <a:t>   </a:t>
            </a:r>
            <a:r>
              <a:rPr lang="cs-CZ" sz="2000" b="1" dirty="0" err="1" smtClean="0">
                <a:solidFill>
                  <a:srgbClr val="0000FF"/>
                </a:solidFill>
                <a:latin typeface="Consolas"/>
              </a:rPr>
              <a:t>else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cs-CZ" sz="2000" b="1" dirty="0" smtClean="0">
                <a:solidFill>
                  <a:srgbClr val="0000FF"/>
                </a:solidFill>
                <a:latin typeface="Consolas"/>
              </a:rPr>
              <a:t>      </a:t>
            </a:r>
            <a:r>
              <a:rPr lang="cs-CZ" sz="2000" b="1" dirty="0" err="1" smtClean="0">
                <a:solidFill>
                  <a:srgbClr val="0000FF"/>
                </a:solidFill>
                <a:latin typeface="Consolas"/>
              </a:rPr>
              <a:t>if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(i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==0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){i=3;}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2000" b="1" dirty="0" smtClean="0">
                <a:solidFill>
                  <a:srgbClr val="0000FF"/>
                </a:solidFill>
                <a:latin typeface="Consolas"/>
              </a:rPr>
              <a:t>      </a:t>
            </a:r>
            <a:r>
              <a:rPr lang="cs-CZ" sz="2000" b="1" dirty="0" err="1" smtClean="0">
                <a:solidFill>
                  <a:srgbClr val="0000FF"/>
                </a:solidFill>
                <a:latin typeface="Consolas"/>
              </a:rPr>
              <a:t>else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{i--;}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     }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   PORTC=</a:t>
            </a:r>
            <a:r>
              <a:rPr lang="cs-CZ" sz="2000" b="1" dirty="0" err="1" smtClean="0">
                <a:solidFill>
                  <a:prstClr val="black"/>
                </a:solidFill>
                <a:latin typeface="Consolas"/>
              </a:rPr>
              <a:t>dekoduj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(i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cs-CZ" sz="2000" b="1" dirty="0" err="1" smtClean="0">
                <a:solidFill>
                  <a:prstClr val="black"/>
                </a:solidFill>
                <a:latin typeface="Consolas"/>
              </a:rPr>
              <a:t>cti_a_cekej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   }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  <a:p>
            <a:r>
              <a:rPr lang="cs-CZ" sz="2000" b="1" dirty="0">
                <a:solidFill>
                  <a:prstClr val="black"/>
                </a:solidFill>
                <a:latin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396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491</TotalTime>
  <Words>270</Words>
  <Application>Microsoft Office PowerPoint</Application>
  <PresentationFormat>Předvádění na obrazovce (4:3)</PresentationFormat>
  <Paragraphs>108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Pixel</vt:lpstr>
      <vt:lpstr>TEP Příklady v jazyce C</vt:lpstr>
      <vt:lpstr>TEP</vt:lpstr>
      <vt:lpstr>Blikání v C</vt:lpstr>
      <vt:lpstr>Pole uložené v paměti dat</vt:lpstr>
      <vt:lpstr>Pole uložené v paměti programu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NB51</dc:creator>
  <cp:lastModifiedBy>juranek</cp:lastModifiedBy>
  <cp:revision>44</cp:revision>
  <dcterms:created xsi:type="dcterms:W3CDTF">2012-11-27T16:35:08Z</dcterms:created>
  <dcterms:modified xsi:type="dcterms:W3CDTF">2013-06-02T14:13:51Z</dcterms:modified>
</cp:coreProperties>
</file>