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6" r:id="rId1"/>
  </p:sldMasterIdLst>
  <p:notesMasterIdLst>
    <p:notesMasterId r:id="rId5"/>
  </p:notesMasterIdLst>
  <p:sldIdLst>
    <p:sldId id="262" r:id="rId2"/>
    <p:sldId id="263" r:id="rId3"/>
    <p:sldId id="266" r:id="rId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590" autoAdjust="0"/>
  </p:normalViewPr>
  <p:slideViewPr>
    <p:cSldViewPr showGuides="1">
      <p:cViewPr>
        <p:scale>
          <a:sx n="66" d="100"/>
          <a:sy n="66" d="100"/>
        </p:scale>
        <p:origin x="-1500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7AB28D-822D-4D29-B738-F314326A340C}" type="datetimeFigureOut">
              <a:rPr lang="cs-CZ"/>
              <a:pPr>
                <a:defRPr/>
              </a:pPr>
              <a:t>29.5.2013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6E4F504-FB74-4C77-8A3E-B3986DE26F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150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EAFF5-42F6-48E8-8B2A-FBA7A2EC0999}" type="slidenum">
              <a:rPr lang="cs-CZ">
                <a:solidFill>
                  <a:prstClr val="black"/>
                </a:solidFill>
              </a:rPr>
              <a:pPr/>
              <a:t>1</a:t>
            </a:fld>
            <a:endParaRPr lang="cs-CZ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7E2342-14F7-425B-93D2-D06753AC8677}" type="slidenum">
              <a:rPr lang="cs-CZ">
                <a:solidFill>
                  <a:prstClr val="black"/>
                </a:solidFill>
              </a:rPr>
              <a:pPr/>
              <a:t>2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9EABF8-4A3B-4292-97E5-BED568519E07}" type="slidenum">
              <a:rPr lang="cs-CZ">
                <a:solidFill>
                  <a:prstClr val="black"/>
                </a:solidFill>
              </a:rPr>
              <a:pPr/>
              <a:t>3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1537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1538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 algn="r"/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A347E44-1AAC-420B-AB32-12DDDBCDE88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609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9EF09-CD29-477D-ABCE-FD6C28D0507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7743F0B-D3BD-4B64-87E9-5E7926EE0CE3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34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F7D18-8356-410F-86CC-C0A59AA6E5C2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FF29617-F229-4AA3-AF63-629A34F9D0C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187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Nadpis, 2 malé a 1 velký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3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538920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ACD1D1-1FD1-4BD2-B5AA-BAAE11F8E4F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D5EE032-125E-4EF1-897C-C6C132F4C07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421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708175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55563"/>
            <a:ext cx="7772400" cy="7191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57188" y="1412875"/>
            <a:ext cx="4125912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35500" y="1412875"/>
            <a:ext cx="4127500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3810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>
                <a:solidFill>
                  <a:srgbClr val="000000"/>
                </a:solidFill>
              </a:rPr>
              <a:t> </a:t>
            </a:r>
            <a:fld id="{72F054CC-169B-405A-8EFC-341DCDFEA7DC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8580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1FCE2D9-6AD3-4231-B397-0257783385A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455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8903D-23E7-46FD-A74A-6DF06809A117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6A0C1FC-A554-491D-A23A-A703A9D524E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876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00DF35-2688-4F44-9F8C-2107F806ADC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9145DC76-6872-4DF4-9E14-3C9F149DB05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69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87A52-E705-490A-838D-8B1C5ED7F7CC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3CCA7D36-5D0B-46DA-8B86-93CC4534874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491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7CE658-0EE9-48FF-B2F3-346B209313CA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6FC0A10C-74C9-4EDA-8B18-281A1C85680F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77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F259AA-69C5-45ED-B1EF-90BAC46572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4A972A3D-E40E-44AE-8599-5054B70DFC1D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519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2316D-E476-4C1C-97C5-38113797E089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B126D77-9135-4E47-A5DC-34E5006577A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79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249D1-C02F-4E77-A829-446A2E49D6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C81E695-55B3-4878-8A1B-BFF729C1E31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592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806B-82A5-4237-952D-C352BA9CEF6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5C5BDBD8-354C-4C33-8509-9899503E8362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061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pitchFamily="34" charset="0"/>
              </a:defRPr>
            </a:lvl1pPr>
          </a:lstStyle>
          <a:p>
            <a:pPr eaLnBrk="0" hangingPunct="0"/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 eaLnBrk="0" hangingPunct="0"/>
            <a:fld id="{A24E9C55-C54B-46F2-802C-C950BBC5F97F}" type="slidenum">
              <a:rPr lang="cs-CZ" b="1">
                <a:solidFill>
                  <a:srgbClr val="000000"/>
                </a:solidFill>
                <a:cs typeface="+mn-cs"/>
              </a:rPr>
              <a:pPr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35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 algn="r" eaLnBrk="0" hangingPunct="0"/>
            <a:r>
              <a:rPr lang="cs-CZ" b="1" dirty="0">
                <a:solidFill>
                  <a:srgbClr val="000000"/>
                </a:solidFill>
                <a:cs typeface="+mn-cs"/>
              </a:rPr>
              <a:t> </a:t>
            </a:r>
            <a:fld id="{EC377670-D1B4-4464-8ADD-7E5B3403F0F4}" type="slidenum">
              <a:rPr lang="cs-CZ" b="1">
                <a:solidFill>
                  <a:srgbClr val="000000"/>
                </a:solidFill>
                <a:cs typeface="+mn-cs"/>
              </a:rPr>
              <a:pPr algn="r"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8172450" y="692150"/>
            <a:ext cx="7921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cs-CZ" sz="2400" b="1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0343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880000" y="1800000"/>
            <a:ext cx="6264000" cy="2243142"/>
          </a:xfrm>
        </p:spPr>
        <p:txBody>
          <a:bodyPr/>
          <a:lstStyle/>
          <a:p>
            <a:r>
              <a:rPr lang="cs-CZ" sz="8800" b="1" dirty="0" smtClean="0"/>
              <a:t>TEP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200" b="1" dirty="0"/>
              <a:t>Zápis do paměti EEPROM</a:t>
            </a:r>
            <a:endParaRPr lang="cs-CZ" sz="3200" b="1" dirty="0" smtClean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80000" y="4320000"/>
            <a:ext cx="6264000" cy="707886"/>
          </a:xfrm>
        </p:spPr>
        <p:txBody>
          <a:bodyPr wrap="square">
            <a:spAutoFit/>
          </a:bodyPr>
          <a:lstStyle/>
          <a:p>
            <a:pPr eaLnBrk="1" hangingPunct="1"/>
            <a:r>
              <a:rPr lang="cs-CZ" sz="4000" b="1" dirty="0" smtClean="0">
                <a:solidFill>
                  <a:schemeClr val="accent5">
                    <a:lumMod val="25000"/>
                  </a:schemeClr>
                </a:solidFill>
              </a:rPr>
              <a:t>č.18</a:t>
            </a:r>
            <a:endParaRPr lang="cs-CZ" sz="4000" b="1" dirty="0" smtClean="0">
              <a:solidFill>
                <a:schemeClr val="accent5">
                  <a:lumMod val="2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481" y="5599113"/>
            <a:ext cx="5761037" cy="1258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302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>
          <a:xfrm>
            <a:off x="360000" y="1440001"/>
            <a:ext cx="8784000" cy="1723549"/>
          </a:xfrm>
          <a:noFill/>
          <a:ln/>
        </p:spPr>
        <p:txBody>
          <a:bodyPr>
            <a:spAutoFit/>
          </a:bodyPr>
          <a:lstStyle/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>
                <a:latin typeface="Arial" charset="0"/>
              </a:rPr>
              <a:t>Téma</a:t>
            </a:r>
            <a:r>
              <a:rPr lang="cs-CZ" sz="2400" dirty="0">
                <a:latin typeface="Arial" charset="0"/>
              </a:rPr>
              <a:t>	</a:t>
            </a:r>
            <a:r>
              <a:rPr lang="cs-CZ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Zápis do paměti EEPROM</a:t>
            </a:r>
            <a:endParaRPr lang="cs-CZ" b="1" dirty="0" smtClean="0">
              <a:solidFill>
                <a:schemeClr val="accent4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/>
              <a:t>Předmět</a:t>
            </a:r>
            <a:r>
              <a:rPr lang="cs-CZ" dirty="0" smtClean="0"/>
              <a:t> </a:t>
            </a:r>
            <a:r>
              <a:rPr lang="cs-CZ" dirty="0"/>
              <a:t>	</a:t>
            </a:r>
            <a:r>
              <a:rPr lang="cs-CZ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TEP</a:t>
            </a:r>
            <a:endParaRPr lang="cs-CZ" b="1" dirty="0"/>
          </a:p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/>
              <a:t>Autor</a:t>
            </a:r>
            <a:r>
              <a:rPr lang="cs-CZ" sz="2400" dirty="0"/>
              <a:t>	</a:t>
            </a:r>
            <a:r>
              <a:rPr lang="cs-CZ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Juránek Leoš Ing</a:t>
            </a:r>
            <a:r>
              <a:rPr lang="cs-CZ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endParaRPr lang="cs-CZ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7772400" cy="720000"/>
          </a:xfrm>
          <a:noFill/>
          <a:ln/>
        </p:spPr>
        <p:txBody>
          <a:bodyPr/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TEP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504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60000" y="1080000"/>
            <a:ext cx="87840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cs-CZ" sz="1400" b="1" dirty="0" smtClean="0">
                <a:solidFill>
                  <a:srgbClr val="0000FF"/>
                </a:solidFill>
                <a:latin typeface="Consolas"/>
                <a:cs typeface="+mn-cs"/>
              </a:rPr>
              <a:t>	.DEF	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  <a:cs typeface="+mn-cs"/>
              </a:rPr>
              <a:t>PREG </a:t>
            </a:r>
            <a:r>
              <a:rPr lang="cs-CZ" sz="1400" b="1" dirty="0">
                <a:solidFill>
                  <a:prstClr val="black"/>
                </a:solidFill>
                <a:latin typeface="Consolas"/>
                <a:cs typeface="+mn-cs"/>
              </a:rPr>
              <a:t>= R16</a:t>
            </a:r>
          </a:p>
          <a:p>
            <a:pPr eaLnBrk="0" hangingPunct="0"/>
            <a:r>
              <a:rPr lang="cs-CZ" sz="1400" b="1" dirty="0" smtClean="0">
                <a:solidFill>
                  <a:srgbClr val="0000FF"/>
                </a:solidFill>
                <a:latin typeface="Consolas"/>
                <a:cs typeface="+mn-cs"/>
              </a:rPr>
              <a:t>	.DEF	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  <a:cs typeface="+mn-cs"/>
              </a:rPr>
              <a:t>ADR_REG </a:t>
            </a:r>
            <a:r>
              <a:rPr lang="cs-CZ" sz="1400" b="1" dirty="0">
                <a:solidFill>
                  <a:prstClr val="black"/>
                </a:solidFill>
                <a:latin typeface="Consolas"/>
                <a:cs typeface="+mn-cs"/>
              </a:rPr>
              <a:t>= R17</a:t>
            </a:r>
            <a:r>
              <a:rPr lang="cs-CZ" sz="1400" b="1" dirty="0">
                <a:solidFill>
                  <a:srgbClr val="008000"/>
                </a:solidFill>
                <a:latin typeface="Consolas"/>
                <a:cs typeface="+mn-cs"/>
              </a:rPr>
              <a:t>;REGISTR PRO UCHOVÁNÍ ADRESY PAMĚTI EEPROM</a:t>
            </a:r>
            <a:endParaRPr lang="cs-CZ" sz="14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400" b="1" dirty="0" smtClean="0">
                <a:solidFill>
                  <a:srgbClr val="0000FF"/>
                </a:solidFill>
                <a:latin typeface="Consolas"/>
                <a:cs typeface="+mn-cs"/>
              </a:rPr>
              <a:t>	.DEF	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  <a:cs typeface="+mn-cs"/>
              </a:rPr>
              <a:t>DATA_REG </a:t>
            </a:r>
            <a:r>
              <a:rPr lang="cs-CZ" sz="1400" b="1" dirty="0">
                <a:solidFill>
                  <a:prstClr val="black"/>
                </a:solidFill>
                <a:latin typeface="Consolas"/>
                <a:cs typeface="+mn-cs"/>
              </a:rPr>
              <a:t>= R18</a:t>
            </a:r>
            <a:r>
              <a:rPr lang="cs-CZ" sz="1400" b="1" dirty="0">
                <a:solidFill>
                  <a:srgbClr val="008000"/>
                </a:solidFill>
                <a:latin typeface="Consolas"/>
                <a:cs typeface="+mn-cs"/>
              </a:rPr>
              <a:t>;OBSAHUJE DATA PRO EEPROM</a:t>
            </a:r>
            <a:endParaRPr lang="cs-CZ" sz="14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400" b="1" dirty="0">
                <a:solidFill>
                  <a:srgbClr val="008000"/>
                </a:solidFill>
                <a:latin typeface="Consolas"/>
                <a:cs typeface="+mn-cs"/>
              </a:rPr>
              <a:t>;HLAVNÍ PROGRAM</a:t>
            </a:r>
            <a:endParaRPr lang="cs-CZ" sz="14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400" b="1" dirty="0" smtClean="0">
                <a:solidFill>
                  <a:srgbClr val="0000FF"/>
                </a:solidFill>
                <a:latin typeface="Consolas"/>
                <a:cs typeface="+mn-cs"/>
              </a:rPr>
              <a:t>	LDI	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  <a:cs typeface="+mn-cs"/>
              </a:rPr>
              <a:t>DATA_REG</a:t>
            </a:r>
            <a:r>
              <a:rPr lang="cs-CZ" sz="1400" b="1" dirty="0">
                <a:solidFill>
                  <a:prstClr val="black"/>
                </a:solidFill>
                <a:latin typeface="Consolas"/>
                <a:cs typeface="+mn-cs"/>
              </a:rPr>
              <a:t>, 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  <a:cs typeface="+mn-cs"/>
              </a:rPr>
              <a:t>0b01010101	</a:t>
            </a:r>
            <a:r>
              <a:rPr lang="cs-CZ" sz="1400" b="1" dirty="0" smtClean="0">
                <a:solidFill>
                  <a:srgbClr val="008000"/>
                </a:solidFill>
                <a:latin typeface="Consolas"/>
                <a:cs typeface="+mn-cs"/>
              </a:rPr>
              <a:t>;</a:t>
            </a:r>
            <a:r>
              <a:rPr lang="cs-CZ" sz="1400" b="1" dirty="0">
                <a:solidFill>
                  <a:srgbClr val="008000"/>
                </a:solidFill>
                <a:latin typeface="Consolas"/>
                <a:cs typeface="+mn-cs"/>
              </a:rPr>
              <a:t>Data pro zápis</a:t>
            </a:r>
            <a:endParaRPr lang="cs-CZ" sz="14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400" b="1" dirty="0" smtClean="0">
                <a:solidFill>
                  <a:srgbClr val="0000FF"/>
                </a:solidFill>
                <a:latin typeface="Consolas"/>
                <a:cs typeface="+mn-cs"/>
              </a:rPr>
              <a:t>	LDI	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  <a:cs typeface="+mn-cs"/>
              </a:rPr>
              <a:t>ADR_REG</a:t>
            </a:r>
            <a:r>
              <a:rPr lang="cs-CZ" sz="1400" b="1" dirty="0">
                <a:solidFill>
                  <a:prstClr val="black"/>
                </a:solidFill>
                <a:latin typeface="Consolas"/>
                <a:cs typeface="+mn-cs"/>
              </a:rPr>
              <a:t>, 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  <a:cs typeface="+mn-cs"/>
              </a:rPr>
              <a:t>0x0000		</a:t>
            </a:r>
            <a:r>
              <a:rPr lang="cs-CZ" sz="1400" b="1" dirty="0" smtClean="0">
                <a:solidFill>
                  <a:srgbClr val="008000"/>
                </a:solidFill>
                <a:latin typeface="Consolas"/>
                <a:cs typeface="+mn-cs"/>
              </a:rPr>
              <a:t>;</a:t>
            </a:r>
            <a:r>
              <a:rPr lang="cs-CZ" sz="1400" b="1" dirty="0">
                <a:solidFill>
                  <a:srgbClr val="008000"/>
                </a:solidFill>
                <a:latin typeface="Consolas"/>
                <a:cs typeface="+mn-cs"/>
              </a:rPr>
              <a:t>Adresa pro zápis</a:t>
            </a:r>
            <a:endParaRPr lang="cs-CZ" sz="14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400" b="1" dirty="0" smtClean="0">
                <a:solidFill>
                  <a:srgbClr val="0000FF"/>
                </a:solidFill>
                <a:latin typeface="Consolas"/>
                <a:cs typeface="+mn-cs"/>
              </a:rPr>
              <a:t>	RCALL	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  <a:cs typeface="+mn-cs"/>
              </a:rPr>
              <a:t>EWRITE			</a:t>
            </a:r>
            <a:r>
              <a:rPr lang="cs-CZ" sz="1400" b="1" dirty="0" smtClean="0">
                <a:solidFill>
                  <a:srgbClr val="008000"/>
                </a:solidFill>
                <a:latin typeface="Consolas"/>
                <a:cs typeface="+mn-cs"/>
              </a:rPr>
              <a:t>;uložení </a:t>
            </a:r>
            <a:r>
              <a:rPr lang="cs-CZ" sz="1400" b="1" dirty="0">
                <a:solidFill>
                  <a:srgbClr val="008000"/>
                </a:solidFill>
                <a:latin typeface="Consolas"/>
                <a:cs typeface="+mn-cs"/>
              </a:rPr>
              <a:t>do paměti</a:t>
            </a:r>
            <a:endParaRPr lang="cs-CZ" sz="14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400" b="1" dirty="0" smtClean="0">
                <a:solidFill>
                  <a:srgbClr val="0000FF"/>
                </a:solidFill>
                <a:latin typeface="Consolas"/>
                <a:cs typeface="+mn-cs"/>
              </a:rPr>
              <a:t>	RCALL	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  <a:cs typeface="+mn-cs"/>
              </a:rPr>
              <a:t>EREAD			</a:t>
            </a:r>
            <a:r>
              <a:rPr lang="cs-CZ" sz="1400" b="1" dirty="0" smtClean="0">
                <a:solidFill>
                  <a:srgbClr val="008000"/>
                </a:solidFill>
                <a:latin typeface="Consolas"/>
                <a:cs typeface="+mn-cs"/>
              </a:rPr>
              <a:t>;čtení </a:t>
            </a:r>
            <a:r>
              <a:rPr lang="cs-CZ" sz="1400" b="1" dirty="0">
                <a:solidFill>
                  <a:srgbClr val="008000"/>
                </a:solidFill>
                <a:latin typeface="Consolas"/>
                <a:cs typeface="+mn-cs"/>
              </a:rPr>
              <a:t>do paměti</a:t>
            </a:r>
            <a:endParaRPr lang="cs-CZ" sz="14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400" b="1" dirty="0" smtClean="0">
                <a:solidFill>
                  <a:srgbClr val="0000FF"/>
                </a:solidFill>
                <a:latin typeface="Consolas"/>
                <a:cs typeface="+mn-cs"/>
              </a:rPr>
              <a:t>	RJMP	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  <a:cs typeface="+mn-cs"/>
              </a:rPr>
              <a:t>PC</a:t>
            </a:r>
            <a:endParaRPr lang="cs-CZ" sz="14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400" b="1" dirty="0">
                <a:solidFill>
                  <a:prstClr val="black"/>
                </a:solidFill>
                <a:latin typeface="Consolas"/>
                <a:cs typeface="+mn-cs"/>
              </a:rPr>
              <a:t>EWRITE:</a:t>
            </a:r>
          </a:p>
          <a:p>
            <a:pPr eaLnBrk="0" hangingPunct="0"/>
            <a:r>
              <a:rPr lang="cs-CZ" sz="1400" b="1" dirty="0" smtClean="0">
                <a:solidFill>
                  <a:prstClr val="black"/>
                </a:solidFill>
                <a:latin typeface="Consolas"/>
                <a:cs typeface="+mn-cs"/>
              </a:rPr>
              <a:t>	</a:t>
            </a:r>
            <a:r>
              <a:rPr lang="cs-CZ" sz="1400" b="1" dirty="0">
                <a:solidFill>
                  <a:srgbClr val="0000FF"/>
                </a:solidFill>
                <a:latin typeface="Consolas"/>
                <a:cs typeface="+mn-cs"/>
              </a:rPr>
              <a:t>SBI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  <a:cs typeface="+mn-cs"/>
              </a:rPr>
              <a:t>	CEECR,EEPE		</a:t>
            </a:r>
            <a:r>
              <a:rPr lang="cs-CZ" sz="1400" b="1" dirty="0" smtClean="0">
                <a:solidFill>
                  <a:srgbClr val="008000"/>
                </a:solidFill>
                <a:latin typeface="Consolas"/>
                <a:cs typeface="+mn-cs"/>
              </a:rPr>
              <a:t>;čekání </a:t>
            </a:r>
            <a:r>
              <a:rPr lang="cs-CZ" sz="1400" b="1" dirty="0">
                <a:solidFill>
                  <a:srgbClr val="008000"/>
                </a:solidFill>
                <a:latin typeface="Consolas"/>
                <a:cs typeface="+mn-cs"/>
              </a:rPr>
              <a:t>na povolení zápisu EEPE</a:t>
            </a:r>
            <a:endParaRPr lang="cs-CZ" sz="14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400" b="1" dirty="0" smtClean="0">
                <a:solidFill>
                  <a:srgbClr val="0000FF"/>
                </a:solidFill>
                <a:latin typeface="Consolas"/>
                <a:cs typeface="+mn-cs"/>
              </a:rPr>
              <a:t>	RJMP	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  <a:cs typeface="+mn-cs"/>
              </a:rPr>
              <a:t>EWRITE</a:t>
            </a:r>
            <a:endParaRPr lang="cs-CZ" sz="14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400" b="1" dirty="0" smtClean="0">
                <a:solidFill>
                  <a:srgbClr val="0000FF"/>
                </a:solidFill>
                <a:latin typeface="Consolas"/>
                <a:cs typeface="+mn-cs"/>
              </a:rPr>
              <a:t>	</a:t>
            </a:r>
            <a:r>
              <a:rPr lang="en-US" sz="1400" b="1" dirty="0" smtClean="0">
                <a:solidFill>
                  <a:srgbClr val="0000FF"/>
                </a:solidFill>
                <a:latin typeface="Consolas"/>
                <a:cs typeface="+mn-cs"/>
              </a:rPr>
              <a:t>LDI</a:t>
            </a:r>
            <a:r>
              <a:rPr lang="cs-CZ" sz="1400" b="1" dirty="0" smtClean="0">
                <a:solidFill>
                  <a:srgbClr val="0000FF"/>
                </a:solidFill>
                <a:latin typeface="Consolas"/>
                <a:cs typeface="+mn-cs"/>
              </a:rPr>
              <a:t>	</a:t>
            </a:r>
            <a:r>
              <a:rPr lang="en-US" sz="1400" b="1" dirty="0" smtClean="0">
                <a:solidFill>
                  <a:prstClr val="black"/>
                </a:solidFill>
                <a:latin typeface="Consolas"/>
                <a:cs typeface="+mn-cs"/>
              </a:rPr>
              <a:t>PREG</a:t>
            </a:r>
            <a:r>
              <a:rPr lang="en-US" sz="1400" b="1" dirty="0">
                <a:solidFill>
                  <a:prstClr val="black"/>
                </a:solidFill>
                <a:latin typeface="Consolas"/>
                <a:cs typeface="+mn-cs"/>
              </a:rPr>
              <a:t>, (0&lt;&lt;EEPM1)|(0&lt;&lt;EEPM0</a:t>
            </a:r>
            <a:r>
              <a:rPr lang="en-US" sz="1400" b="1" dirty="0" smtClean="0">
                <a:solidFill>
                  <a:prstClr val="black"/>
                </a:solidFill>
                <a:latin typeface="Consolas"/>
                <a:cs typeface="+mn-cs"/>
              </a:rPr>
              <a:t>)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  <a:cs typeface="+mn-cs"/>
              </a:rPr>
              <a:t>	</a:t>
            </a:r>
            <a:r>
              <a:rPr lang="en-US" sz="1400" b="1" dirty="0" smtClean="0">
                <a:solidFill>
                  <a:srgbClr val="008000"/>
                </a:solidFill>
                <a:latin typeface="Consolas"/>
                <a:cs typeface="+mn-cs"/>
              </a:rPr>
              <a:t>;</a:t>
            </a:r>
            <a:r>
              <a:rPr lang="en-US" sz="1400" b="1" dirty="0">
                <a:solidFill>
                  <a:srgbClr val="008000"/>
                </a:solidFill>
                <a:latin typeface="Consolas"/>
                <a:cs typeface="+mn-cs"/>
              </a:rPr>
              <a:t>erase and write on one step</a:t>
            </a:r>
            <a:endParaRPr lang="en-US" sz="14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400" b="1" dirty="0" smtClean="0">
                <a:solidFill>
                  <a:srgbClr val="0000FF"/>
                </a:solidFill>
                <a:latin typeface="Consolas"/>
                <a:cs typeface="+mn-cs"/>
              </a:rPr>
              <a:t>	OUT	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  <a:cs typeface="+mn-cs"/>
              </a:rPr>
              <a:t>EECR,PREG</a:t>
            </a:r>
            <a:endParaRPr lang="cs-CZ" sz="14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400" b="1" dirty="0" smtClean="0">
                <a:solidFill>
                  <a:srgbClr val="0000FF"/>
                </a:solidFill>
                <a:latin typeface="Consolas"/>
                <a:cs typeface="+mn-cs"/>
              </a:rPr>
              <a:t>	OUT	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  <a:cs typeface="+mn-cs"/>
              </a:rPr>
              <a:t>EEARL,ADR_REG		</a:t>
            </a:r>
            <a:r>
              <a:rPr lang="cs-CZ" sz="1400" b="1" dirty="0" smtClean="0">
                <a:solidFill>
                  <a:srgbClr val="008000"/>
                </a:solidFill>
                <a:latin typeface="Consolas"/>
                <a:cs typeface="+mn-cs"/>
              </a:rPr>
              <a:t>;nastavení </a:t>
            </a:r>
            <a:r>
              <a:rPr lang="cs-CZ" sz="1400" b="1" dirty="0">
                <a:solidFill>
                  <a:srgbClr val="008000"/>
                </a:solidFill>
                <a:latin typeface="Consolas"/>
                <a:cs typeface="+mn-cs"/>
              </a:rPr>
              <a:t>adresy</a:t>
            </a:r>
            <a:endParaRPr lang="cs-CZ" sz="14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400" b="1" dirty="0" smtClean="0">
                <a:solidFill>
                  <a:srgbClr val="0000FF"/>
                </a:solidFill>
                <a:latin typeface="Consolas"/>
                <a:cs typeface="+mn-cs"/>
              </a:rPr>
              <a:t>	OUT	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  <a:cs typeface="+mn-cs"/>
              </a:rPr>
              <a:t>EEDR,DATA_REG		</a:t>
            </a:r>
            <a:r>
              <a:rPr lang="cs-CZ" sz="1400" b="1" dirty="0" smtClean="0">
                <a:solidFill>
                  <a:srgbClr val="008000"/>
                </a:solidFill>
                <a:latin typeface="Consolas"/>
                <a:cs typeface="+mn-cs"/>
              </a:rPr>
              <a:t>;nastavení </a:t>
            </a:r>
            <a:r>
              <a:rPr lang="cs-CZ" sz="1400" b="1" dirty="0">
                <a:solidFill>
                  <a:srgbClr val="008000"/>
                </a:solidFill>
                <a:latin typeface="Consolas"/>
                <a:cs typeface="+mn-cs"/>
              </a:rPr>
              <a:t>dat</a:t>
            </a:r>
            <a:endParaRPr lang="cs-CZ" sz="14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400" b="1" dirty="0" smtClean="0">
                <a:solidFill>
                  <a:srgbClr val="0000FF"/>
                </a:solidFill>
                <a:latin typeface="Consolas"/>
                <a:cs typeface="+mn-cs"/>
              </a:rPr>
              <a:t>	SBI	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  <a:cs typeface="+mn-cs"/>
              </a:rPr>
              <a:t>EECR,EEMPE		</a:t>
            </a:r>
            <a:r>
              <a:rPr lang="cs-CZ" sz="1400" b="1" dirty="0" smtClean="0">
                <a:solidFill>
                  <a:srgbClr val="008000"/>
                </a:solidFill>
                <a:latin typeface="Consolas"/>
                <a:cs typeface="+mn-cs"/>
              </a:rPr>
              <a:t>;Povolení </a:t>
            </a:r>
            <a:r>
              <a:rPr lang="cs-CZ" sz="1400" b="1" dirty="0">
                <a:solidFill>
                  <a:srgbClr val="008000"/>
                </a:solidFill>
                <a:latin typeface="Consolas"/>
                <a:cs typeface="+mn-cs"/>
              </a:rPr>
              <a:t>zápisu – EEMPE = 1</a:t>
            </a:r>
            <a:endParaRPr lang="cs-CZ" sz="14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400" b="1" dirty="0" smtClean="0">
                <a:solidFill>
                  <a:srgbClr val="0000FF"/>
                </a:solidFill>
                <a:latin typeface="Consolas"/>
                <a:cs typeface="+mn-cs"/>
              </a:rPr>
              <a:t>	SBI	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  <a:cs typeface="+mn-cs"/>
              </a:rPr>
              <a:t>EECR,EEPE			</a:t>
            </a:r>
            <a:r>
              <a:rPr lang="cs-CZ" sz="1400" b="1" dirty="0" smtClean="0">
                <a:solidFill>
                  <a:srgbClr val="008000"/>
                </a:solidFill>
                <a:latin typeface="Consolas"/>
                <a:cs typeface="+mn-cs"/>
              </a:rPr>
              <a:t>;Start </a:t>
            </a:r>
            <a:r>
              <a:rPr lang="cs-CZ" sz="1400" b="1" dirty="0" err="1">
                <a:solidFill>
                  <a:srgbClr val="008000"/>
                </a:solidFill>
                <a:latin typeface="Consolas"/>
                <a:cs typeface="+mn-cs"/>
              </a:rPr>
              <a:t>zapisu</a:t>
            </a:r>
            <a:r>
              <a:rPr lang="cs-CZ" sz="1400" b="1" dirty="0">
                <a:solidFill>
                  <a:srgbClr val="008000"/>
                </a:solidFill>
                <a:latin typeface="Consolas"/>
                <a:cs typeface="+mn-cs"/>
              </a:rPr>
              <a:t> – EEPE = 1</a:t>
            </a:r>
            <a:endParaRPr lang="cs-CZ" sz="14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400" b="1" dirty="0" smtClean="0">
                <a:solidFill>
                  <a:srgbClr val="0000FF"/>
                </a:solidFill>
                <a:latin typeface="Consolas"/>
                <a:cs typeface="+mn-cs"/>
              </a:rPr>
              <a:t>	RET</a:t>
            </a:r>
            <a:endParaRPr lang="cs-CZ" sz="14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400" b="1" dirty="0">
                <a:solidFill>
                  <a:prstClr val="black"/>
                </a:solidFill>
                <a:latin typeface="Consolas"/>
                <a:cs typeface="+mn-cs"/>
              </a:rPr>
              <a:t>EREAD: 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  <a:cs typeface="+mn-cs"/>
              </a:rPr>
              <a:t>	</a:t>
            </a:r>
            <a:r>
              <a:rPr lang="cs-CZ" sz="1400" b="1" dirty="0">
                <a:solidFill>
                  <a:srgbClr val="0000FF"/>
                </a:solidFill>
                <a:latin typeface="Consolas"/>
                <a:cs typeface="+mn-cs"/>
              </a:rPr>
              <a:t>SBI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  <a:cs typeface="+mn-cs"/>
              </a:rPr>
              <a:t>	CEECR</a:t>
            </a:r>
            <a:r>
              <a:rPr lang="cs-CZ" sz="1400" b="1" dirty="0">
                <a:solidFill>
                  <a:prstClr val="black"/>
                </a:solidFill>
                <a:latin typeface="Consolas"/>
                <a:cs typeface="+mn-cs"/>
              </a:rPr>
              <a:t>, 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  <a:cs typeface="+mn-cs"/>
              </a:rPr>
              <a:t>EEPE	</a:t>
            </a:r>
            <a:r>
              <a:rPr lang="cs-CZ" sz="1400" b="1" dirty="0" smtClean="0">
                <a:solidFill>
                  <a:srgbClr val="008000"/>
                </a:solidFill>
                <a:latin typeface="Consolas"/>
                <a:cs typeface="+mn-cs"/>
              </a:rPr>
              <a:t>;</a:t>
            </a:r>
            <a:r>
              <a:rPr lang="cs-CZ" sz="1400" b="1" dirty="0">
                <a:solidFill>
                  <a:srgbClr val="008000"/>
                </a:solidFill>
                <a:latin typeface="Consolas"/>
                <a:cs typeface="+mn-cs"/>
              </a:rPr>
              <a:t>čekání na dokončení čtení nebo zápisu test EEPE</a:t>
            </a:r>
            <a:endParaRPr lang="cs-CZ" sz="14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400" b="1" dirty="0" smtClean="0">
                <a:solidFill>
                  <a:srgbClr val="0000FF"/>
                </a:solidFill>
                <a:latin typeface="Consolas"/>
                <a:cs typeface="+mn-cs"/>
              </a:rPr>
              <a:t>	RJMP	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  <a:cs typeface="+mn-cs"/>
              </a:rPr>
              <a:t>EREAD</a:t>
            </a:r>
            <a:endParaRPr lang="cs-CZ" sz="14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400" b="1" dirty="0" smtClean="0">
                <a:solidFill>
                  <a:srgbClr val="0000FF"/>
                </a:solidFill>
                <a:latin typeface="Consolas"/>
                <a:cs typeface="+mn-cs"/>
              </a:rPr>
              <a:t>	OUT	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  <a:cs typeface="+mn-cs"/>
              </a:rPr>
              <a:t>EEARL</a:t>
            </a:r>
            <a:r>
              <a:rPr lang="cs-CZ" sz="1400" b="1" dirty="0">
                <a:solidFill>
                  <a:prstClr val="black"/>
                </a:solidFill>
                <a:latin typeface="Consolas"/>
                <a:cs typeface="+mn-cs"/>
              </a:rPr>
              <a:t>, 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  <a:cs typeface="+mn-cs"/>
              </a:rPr>
              <a:t>ADR_REG	</a:t>
            </a:r>
            <a:r>
              <a:rPr lang="cs-CZ" sz="1400" b="1" dirty="0" smtClean="0">
                <a:solidFill>
                  <a:srgbClr val="008000"/>
                </a:solidFill>
                <a:latin typeface="Consolas"/>
                <a:cs typeface="+mn-cs"/>
              </a:rPr>
              <a:t>;</a:t>
            </a:r>
            <a:r>
              <a:rPr lang="cs-CZ" sz="1400" b="1" dirty="0">
                <a:solidFill>
                  <a:srgbClr val="008000"/>
                </a:solidFill>
                <a:latin typeface="Consolas"/>
                <a:cs typeface="+mn-cs"/>
              </a:rPr>
              <a:t>nastavení adresy</a:t>
            </a:r>
            <a:endParaRPr lang="cs-CZ" sz="14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400" b="1" dirty="0" smtClean="0">
                <a:solidFill>
                  <a:srgbClr val="0000FF"/>
                </a:solidFill>
                <a:latin typeface="Consolas"/>
                <a:cs typeface="+mn-cs"/>
              </a:rPr>
              <a:t>	SBI	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  <a:cs typeface="+mn-cs"/>
              </a:rPr>
              <a:t>EECR,EERE		</a:t>
            </a:r>
            <a:r>
              <a:rPr lang="cs-CZ" sz="1400" b="1" dirty="0" smtClean="0">
                <a:solidFill>
                  <a:srgbClr val="008000"/>
                </a:solidFill>
                <a:latin typeface="Consolas"/>
                <a:cs typeface="+mn-cs"/>
              </a:rPr>
              <a:t>;Povolení </a:t>
            </a:r>
            <a:r>
              <a:rPr lang="cs-CZ" sz="1400" b="1" dirty="0">
                <a:solidFill>
                  <a:srgbClr val="008000"/>
                </a:solidFill>
                <a:latin typeface="Consolas"/>
                <a:cs typeface="+mn-cs"/>
              </a:rPr>
              <a:t>zápisu – EERE = 1</a:t>
            </a:r>
            <a:endParaRPr lang="cs-CZ" sz="14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400" b="1" dirty="0" smtClean="0">
                <a:solidFill>
                  <a:srgbClr val="0000FF"/>
                </a:solidFill>
                <a:latin typeface="Consolas"/>
                <a:cs typeface="+mn-cs"/>
              </a:rPr>
              <a:t>	IN	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  <a:cs typeface="+mn-cs"/>
              </a:rPr>
              <a:t>DATA_REG</a:t>
            </a:r>
            <a:r>
              <a:rPr lang="cs-CZ" sz="1400" b="1" dirty="0">
                <a:solidFill>
                  <a:prstClr val="black"/>
                </a:solidFill>
                <a:latin typeface="Consolas"/>
                <a:cs typeface="+mn-cs"/>
              </a:rPr>
              <a:t>, </a:t>
            </a:r>
            <a:r>
              <a:rPr lang="cs-CZ" sz="1400" b="1" dirty="0" smtClean="0">
                <a:solidFill>
                  <a:prstClr val="black"/>
                </a:solidFill>
                <a:latin typeface="Consolas"/>
                <a:cs typeface="+mn-cs"/>
              </a:rPr>
              <a:t>EEDR	</a:t>
            </a:r>
            <a:r>
              <a:rPr lang="cs-CZ" sz="1400" b="1" dirty="0" smtClean="0">
                <a:solidFill>
                  <a:srgbClr val="008000"/>
                </a:solidFill>
                <a:latin typeface="Consolas"/>
                <a:cs typeface="+mn-cs"/>
              </a:rPr>
              <a:t>;</a:t>
            </a:r>
            <a:r>
              <a:rPr lang="cs-CZ" sz="1400" b="1" dirty="0">
                <a:solidFill>
                  <a:srgbClr val="008000"/>
                </a:solidFill>
                <a:latin typeface="Consolas"/>
                <a:cs typeface="+mn-cs"/>
              </a:rPr>
              <a:t>Čtení dat</a:t>
            </a:r>
            <a:endParaRPr lang="cs-CZ" sz="14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1400" b="1" dirty="0" smtClean="0">
                <a:solidFill>
                  <a:srgbClr val="0000FF"/>
                </a:solidFill>
                <a:latin typeface="Consolas"/>
                <a:cs typeface="+mn-cs"/>
              </a:rPr>
              <a:t>	RET</a:t>
            </a:r>
            <a:endParaRPr lang="cs-CZ" sz="1400" b="1" dirty="0">
              <a:solidFill>
                <a:srgbClr val="0000FF"/>
              </a:solidFill>
              <a:latin typeface="Consolas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8104183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Zápis do paměti EEPROM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357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MIT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666699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algn="r" rtl="0" fontAlgn="base">
          <a:spcBef>
            <a:spcPct val="0"/>
          </a:spcBef>
          <a:spcAft>
            <a:spcPct val="0"/>
          </a:spcAft>
          <a:defRPr sz="2400" b="1" dirty="0">
            <a:solidFill>
              <a:srgbClr val="000000"/>
            </a:solidFill>
            <a:latin typeface="Arial"/>
            <a:ea typeface="+mn-ea"/>
            <a:cs typeface="+mn-cs"/>
          </a:defRPr>
        </a:defPPr>
      </a:lstStyle>
    </a:tx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472</TotalTime>
  <Words>11</Words>
  <Application>Microsoft Office PowerPoint</Application>
  <PresentationFormat>Předvádění na obrazovce (4:3)</PresentationFormat>
  <Paragraphs>35</Paragraphs>
  <Slides>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Pixel</vt:lpstr>
      <vt:lpstr>TEP Zápis do paměti EEPROM</vt:lpstr>
      <vt:lpstr>TEP</vt:lpstr>
      <vt:lpstr>Zápis do paměti EEPROM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NB51</dc:creator>
  <cp:lastModifiedBy>juranek</cp:lastModifiedBy>
  <cp:revision>41</cp:revision>
  <dcterms:created xsi:type="dcterms:W3CDTF">2012-11-27T16:35:08Z</dcterms:created>
  <dcterms:modified xsi:type="dcterms:W3CDTF">2013-05-29T20:49:27Z</dcterms:modified>
</cp:coreProperties>
</file>