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6" r:id="rId1"/>
  </p:sldMasterIdLst>
  <p:notesMasterIdLst>
    <p:notesMasterId r:id="rId6"/>
  </p:notesMasterIdLst>
  <p:sldIdLst>
    <p:sldId id="262" r:id="rId2"/>
    <p:sldId id="263" r:id="rId3"/>
    <p:sldId id="268" r:id="rId4"/>
    <p:sldId id="269" r:id="rId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590" autoAdjust="0"/>
  </p:normalViewPr>
  <p:slideViewPr>
    <p:cSldViewPr showGuides="1">
      <p:cViewPr>
        <p:scale>
          <a:sx n="66" d="100"/>
          <a:sy n="66" d="100"/>
        </p:scale>
        <p:origin x="-1500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A7AB28D-822D-4D29-B738-F314326A340C}" type="datetimeFigureOut">
              <a:rPr lang="cs-CZ"/>
              <a:pPr>
                <a:defRPr/>
              </a:pPr>
              <a:t>1.12.2013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6E4F504-FB74-4C77-8A3E-B3986DE26F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1509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EAFF5-42F6-48E8-8B2A-FBA7A2EC0999}" type="slidenum">
              <a:rPr lang="cs-CZ">
                <a:solidFill>
                  <a:prstClr val="black"/>
                </a:solidFill>
              </a:rPr>
              <a:pPr/>
              <a:t>1</a:t>
            </a:fld>
            <a:endParaRPr lang="cs-CZ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7E2342-14F7-425B-93D2-D06753AC8677}" type="slidenum">
              <a:rPr lang="cs-CZ">
                <a:solidFill>
                  <a:prstClr val="black"/>
                </a:solidFill>
              </a:rPr>
              <a:pPr/>
              <a:t>2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9EABF8-4A3B-4292-97E5-BED568519E07}" type="slidenum">
              <a:rPr lang="cs-CZ">
                <a:solidFill>
                  <a:prstClr val="black"/>
                </a:solidFill>
              </a:rPr>
              <a:pPr/>
              <a:t>3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9EABF8-4A3B-4292-97E5-BED568519E07}" type="slidenum">
              <a:rPr lang="cs-CZ">
                <a:solidFill>
                  <a:prstClr val="black"/>
                </a:solidFill>
              </a:rPr>
              <a:pPr/>
              <a:t>4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</p:grpSp>
      </p:grpSp>
      <p:sp>
        <p:nvSpPr>
          <p:cNvPr id="1537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1538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 algn="r"/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A347E44-1AAC-420B-AB32-12DDDBCDE88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609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69EF09-CD29-477D-ABCE-FD6C28D05070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A7743F0B-D3BD-4B64-87E9-5E7926EE0CE3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347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0F7D18-8356-410F-86CC-C0A59AA6E5C2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FFF29617-F229-4AA3-AF63-629A34F9D0C9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187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Nadpis, 2 malé a 1 velký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3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E9C55-C54B-46F2-802C-C950BBC5F97F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EC377670-D1B4-4464-8ADD-7E5B3403F0F4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538920"/>
      </p:ext>
    </p:extLst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ACD1D1-1FD1-4BD2-B5AA-BAAE11F8E4F6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AD5EE032-125E-4EF1-897C-C6C132F4C07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4214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E9C55-C54B-46F2-802C-C950BBC5F97F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EC377670-D1B4-4464-8ADD-7E5B3403F0F4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708175"/>
      </p:ext>
    </p:extLst>
  </p:cSld>
  <p:clrMapOvr>
    <a:masterClrMapping/>
  </p:clrMapOvr>
  <p:hf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55563"/>
            <a:ext cx="7772400" cy="7191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357188" y="1412875"/>
            <a:ext cx="4125912" cy="49704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35500" y="1412875"/>
            <a:ext cx="4127500" cy="49704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3810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>
                <a:solidFill>
                  <a:srgbClr val="000000"/>
                </a:solidFill>
              </a:rPr>
              <a:t> </a:t>
            </a:r>
            <a:fld id="{72F054CC-169B-405A-8EFC-341DCDFEA7DC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8580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1FCE2D9-6AD3-4231-B397-0257783385A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455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8903D-23E7-46FD-A74A-6DF06809A117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F6A0C1FC-A554-491D-A23A-A703A9D524E7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876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00DF35-2688-4F44-9F8C-2107F806ADC6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9145DC76-6872-4DF4-9E14-3C9F149DB05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69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387A52-E705-490A-838D-8B1C5ED7F7CC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3CCA7D36-5D0B-46DA-8B86-93CC4534874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491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7CE658-0EE9-48FF-B2F3-346B209313CA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6FC0A10C-74C9-4EDA-8B18-281A1C85680F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770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F259AA-69C5-45ED-B1EF-90BAC465720E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4A972A3D-E40E-44AE-8599-5054B70DFC1D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519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D2316D-E476-4C1C-97C5-38113797E089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BB126D77-9135-4E47-A5DC-34E5006577A9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799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E249D1-C02F-4E77-A829-446A2E49D60E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BC81E695-55B3-4878-8A1B-BFF729C1E317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592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806B-82A5-4237-952D-C352BA9CEF60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5C5BDBD8-354C-4C33-8509-9899503E8362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061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Arial" pitchFamily="34" charset="0"/>
              </a:defRPr>
            </a:lvl1pPr>
          </a:lstStyle>
          <a:p>
            <a:pPr eaLnBrk="0" hangingPunct="0"/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Black" pitchFamily="34" charset="0"/>
              </a:defRPr>
            </a:lvl1pPr>
          </a:lstStyle>
          <a:p>
            <a:pPr eaLnBrk="0" hangingPunct="0"/>
            <a:fld id="{A24E9C55-C54B-46F2-802C-C950BBC5F97F}" type="slidenum">
              <a:rPr lang="cs-CZ" b="1">
                <a:solidFill>
                  <a:srgbClr val="000000"/>
                </a:solidFill>
                <a:cs typeface="+mn-cs"/>
              </a:rPr>
              <a:pPr eaLnBrk="0" hangingPunct="0"/>
              <a:t>‹#›</a:t>
            </a:fld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434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435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 algn="r" eaLnBrk="0" hangingPunct="0"/>
            <a:r>
              <a:rPr lang="cs-CZ" b="1" dirty="0">
                <a:solidFill>
                  <a:srgbClr val="000000"/>
                </a:solidFill>
                <a:cs typeface="+mn-cs"/>
              </a:rPr>
              <a:t> </a:t>
            </a:r>
            <a:fld id="{EC377670-D1B4-4464-8ADD-7E5B3403F0F4}" type="slidenum">
              <a:rPr lang="cs-CZ" b="1">
                <a:solidFill>
                  <a:srgbClr val="000000"/>
                </a:solidFill>
                <a:cs typeface="+mn-cs"/>
              </a:rPr>
              <a:pPr algn="r" eaLnBrk="0" hangingPunct="0"/>
              <a:t>‹#›</a:t>
            </a:fld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 userDrawn="1"/>
        </p:nvSpPr>
        <p:spPr bwMode="auto">
          <a:xfrm>
            <a:off x="8172450" y="692150"/>
            <a:ext cx="79216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cs-CZ" sz="2400" b="1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0343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880000" y="1705854"/>
            <a:ext cx="6264000" cy="2431435"/>
          </a:xfrm>
        </p:spPr>
        <p:txBody>
          <a:bodyPr>
            <a:spAutoFit/>
          </a:bodyPr>
          <a:lstStyle/>
          <a:p>
            <a:r>
              <a:rPr lang="cs-CZ" sz="8800" b="1" dirty="0" smtClean="0"/>
              <a:t>TEP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200" b="1" dirty="0"/>
              <a:t>Práce s pamětí </a:t>
            </a:r>
            <a:r>
              <a:rPr lang="cs-CZ" sz="3200" b="1" dirty="0" smtClean="0"/>
              <a:t>dat a pamětí programu</a:t>
            </a:r>
            <a:endParaRPr lang="cs-CZ" sz="3200" b="1" dirty="0" smtClean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80000" y="4320000"/>
            <a:ext cx="6264000" cy="707886"/>
          </a:xfrm>
        </p:spPr>
        <p:txBody>
          <a:bodyPr wrap="square">
            <a:spAutoFit/>
          </a:bodyPr>
          <a:lstStyle/>
          <a:p>
            <a:pPr eaLnBrk="1" hangingPunct="1"/>
            <a:r>
              <a:rPr lang="cs-CZ" sz="4000" b="1" dirty="0" smtClean="0">
                <a:solidFill>
                  <a:schemeClr val="accent5">
                    <a:lumMod val="25000"/>
                  </a:schemeClr>
                </a:solidFill>
              </a:rPr>
              <a:t>č.13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481" y="5599113"/>
            <a:ext cx="5761037" cy="1258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302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>
          <a:xfrm>
            <a:off x="360000" y="1440001"/>
            <a:ext cx="8784000" cy="1661993"/>
          </a:xfrm>
          <a:noFill/>
          <a:ln/>
        </p:spPr>
        <p:txBody>
          <a:bodyPr>
            <a:spAutoFit/>
          </a:bodyPr>
          <a:lstStyle/>
          <a:p>
            <a:pPr marL="360000" indent="-360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sz="2400" dirty="0" smtClean="0">
                <a:latin typeface="Arial" charset="0"/>
              </a:rPr>
              <a:t>Téma</a:t>
            </a:r>
            <a:r>
              <a:rPr lang="cs-CZ" sz="2400" dirty="0">
                <a:latin typeface="Arial" charset="0"/>
              </a:rPr>
              <a:t>	</a:t>
            </a:r>
            <a:r>
              <a:rPr lang="cs-CZ" sz="2800" b="1" dirty="0"/>
              <a:t>Práce s pamětí dat a pamětí </a:t>
            </a:r>
            <a:r>
              <a:rPr lang="cs-CZ" sz="2800" b="1" dirty="0" smtClean="0"/>
              <a:t>programu</a:t>
            </a:r>
          </a:p>
          <a:p>
            <a:pPr marL="360000" indent="-360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sz="2400" dirty="0" smtClean="0"/>
              <a:t>Předmět</a:t>
            </a:r>
            <a:r>
              <a:rPr lang="cs-CZ" dirty="0" smtClean="0"/>
              <a:t> </a:t>
            </a:r>
            <a:r>
              <a:rPr lang="cs-CZ" dirty="0"/>
              <a:t>	</a:t>
            </a:r>
            <a:r>
              <a:rPr lang="cs-CZ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TEP</a:t>
            </a:r>
            <a:endParaRPr lang="cs-CZ" b="1" dirty="0"/>
          </a:p>
          <a:p>
            <a:pPr marL="360000" indent="-360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sz="2400" dirty="0" smtClean="0"/>
              <a:t>Autor</a:t>
            </a:r>
            <a:r>
              <a:rPr lang="cs-CZ" sz="2400" dirty="0"/>
              <a:t>	</a:t>
            </a:r>
            <a:r>
              <a:rPr lang="cs-CZ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Juránek Leoš Ing</a:t>
            </a:r>
            <a:r>
              <a:rPr lang="cs-CZ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endParaRPr lang="cs-CZ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000" y="288000"/>
            <a:ext cx="7772400" cy="720000"/>
          </a:xfrm>
          <a:noFill/>
          <a:ln/>
        </p:spPr>
        <p:txBody>
          <a:bodyPr/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TEP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504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60000" y="1080000"/>
            <a:ext cx="878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cs-CZ" sz="2000" b="1" dirty="0">
                <a:solidFill>
                  <a:srgbClr val="008000"/>
                </a:solidFill>
                <a:latin typeface="Consolas"/>
                <a:cs typeface="+mn-cs"/>
              </a:rPr>
              <a:t>;</a:t>
            </a:r>
            <a:r>
              <a:rPr lang="cs-CZ" sz="2000" b="1" dirty="0" smtClean="0">
                <a:solidFill>
                  <a:srgbClr val="0000FF"/>
                </a:solidFill>
                <a:latin typeface="Consolas"/>
                <a:cs typeface="+mn-cs"/>
              </a:rPr>
              <a:t> </a:t>
            </a:r>
            <a:r>
              <a:rPr lang="cs-CZ" sz="2000" b="1" dirty="0">
                <a:solidFill>
                  <a:srgbClr val="008000"/>
                </a:solidFill>
                <a:latin typeface="Consolas"/>
                <a:cs typeface="+mn-cs"/>
              </a:rPr>
              <a:t>zaplň 20 adres od adresy OBLAST hodnotou 0xAA</a:t>
            </a:r>
          </a:p>
          <a:p>
            <a:pPr eaLnBrk="0" hangingPunct="0"/>
            <a:r>
              <a:rPr lang="cs-CZ" sz="2000" b="1" dirty="0" smtClean="0">
                <a:solidFill>
                  <a:srgbClr val="0000FF"/>
                </a:solidFill>
                <a:latin typeface="Consolas"/>
                <a:cs typeface="+mn-cs"/>
              </a:rPr>
              <a:t>	.EQU	</a:t>
            </a:r>
            <a:r>
              <a:rPr lang="cs-CZ" sz="2000" b="1" dirty="0" smtClean="0">
                <a:solidFill>
                  <a:prstClr val="black"/>
                </a:solidFill>
                <a:latin typeface="Consolas"/>
                <a:cs typeface="+mn-cs"/>
              </a:rPr>
              <a:t>POCET </a:t>
            </a:r>
            <a:r>
              <a:rPr lang="cs-CZ" sz="2000" b="1" dirty="0">
                <a:solidFill>
                  <a:prstClr val="black"/>
                </a:solidFill>
                <a:latin typeface="Consolas"/>
                <a:cs typeface="+mn-cs"/>
              </a:rPr>
              <a:t>= 20</a:t>
            </a:r>
          </a:p>
          <a:p>
            <a:pPr eaLnBrk="0" hangingPunct="0"/>
            <a:r>
              <a:rPr lang="cs-CZ" sz="2000" b="1" dirty="0" smtClean="0">
                <a:solidFill>
                  <a:srgbClr val="0000FF"/>
                </a:solidFill>
                <a:latin typeface="Consolas"/>
                <a:cs typeface="+mn-cs"/>
              </a:rPr>
              <a:t>	LDI	</a:t>
            </a:r>
            <a:r>
              <a:rPr lang="cs-CZ" sz="2000" b="1" dirty="0" smtClean="0">
                <a:solidFill>
                  <a:prstClr val="black"/>
                </a:solidFill>
                <a:latin typeface="Consolas"/>
                <a:cs typeface="+mn-cs"/>
              </a:rPr>
              <a:t>ZL,LOW(OBLAST)	</a:t>
            </a:r>
            <a:r>
              <a:rPr lang="cs-CZ" sz="2000" b="1" dirty="0" smtClean="0">
                <a:solidFill>
                  <a:srgbClr val="008000"/>
                </a:solidFill>
                <a:latin typeface="Consolas"/>
                <a:cs typeface="+mn-cs"/>
              </a:rPr>
              <a:t>;</a:t>
            </a:r>
            <a:r>
              <a:rPr lang="cs-CZ" sz="2000" b="1" dirty="0">
                <a:solidFill>
                  <a:srgbClr val="008000"/>
                </a:solidFill>
                <a:latin typeface="Consolas"/>
                <a:cs typeface="+mn-cs"/>
              </a:rPr>
              <a:t>NASTAVENÍ POČÁTEČNÍ ADRESY DO REGISTRU Z (DOLNÍCH 8 BITŮ)</a:t>
            </a:r>
            <a:endParaRPr lang="cs-CZ" sz="20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2000" b="1" dirty="0" smtClean="0">
                <a:solidFill>
                  <a:srgbClr val="0000FF"/>
                </a:solidFill>
                <a:latin typeface="Consolas"/>
                <a:cs typeface="+mn-cs"/>
              </a:rPr>
              <a:t>	LDI	</a:t>
            </a:r>
            <a:r>
              <a:rPr lang="cs-CZ" sz="2000" b="1" dirty="0" smtClean="0">
                <a:solidFill>
                  <a:prstClr val="black"/>
                </a:solidFill>
                <a:latin typeface="Consolas"/>
                <a:cs typeface="+mn-cs"/>
              </a:rPr>
              <a:t>ZH,HIGH(OBLAST)	</a:t>
            </a:r>
            <a:r>
              <a:rPr lang="cs-CZ" sz="2000" b="1" dirty="0" smtClean="0">
                <a:solidFill>
                  <a:srgbClr val="008000"/>
                </a:solidFill>
                <a:latin typeface="Consolas"/>
                <a:cs typeface="+mn-cs"/>
              </a:rPr>
              <a:t>;</a:t>
            </a:r>
            <a:r>
              <a:rPr lang="cs-CZ" sz="2000" b="1" dirty="0">
                <a:solidFill>
                  <a:srgbClr val="008000"/>
                </a:solidFill>
                <a:latin typeface="Consolas"/>
                <a:cs typeface="+mn-cs"/>
              </a:rPr>
              <a:t>VYNULOVÁNÍ HORNÍCH 8 BITŮ 16 BITOVÉ ADRESY</a:t>
            </a:r>
            <a:endParaRPr lang="cs-CZ" sz="20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2000" b="1" dirty="0" smtClean="0">
                <a:solidFill>
                  <a:srgbClr val="0000FF"/>
                </a:solidFill>
                <a:latin typeface="Consolas"/>
                <a:cs typeface="+mn-cs"/>
              </a:rPr>
              <a:t>	LDI	</a:t>
            </a:r>
            <a:r>
              <a:rPr lang="cs-CZ" sz="2000" b="1" dirty="0" smtClean="0">
                <a:solidFill>
                  <a:prstClr val="black"/>
                </a:solidFill>
                <a:latin typeface="Consolas"/>
                <a:cs typeface="+mn-cs"/>
              </a:rPr>
              <a:t>R16,POCET</a:t>
            </a:r>
            <a:endParaRPr lang="cs-CZ" sz="20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2000" b="1" dirty="0" smtClean="0">
                <a:solidFill>
                  <a:srgbClr val="0000FF"/>
                </a:solidFill>
                <a:latin typeface="Consolas"/>
                <a:cs typeface="+mn-cs"/>
              </a:rPr>
              <a:t>	</a:t>
            </a:r>
            <a:r>
              <a:rPr lang="pt-BR" sz="2000" b="1" dirty="0" smtClean="0">
                <a:solidFill>
                  <a:srgbClr val="0000FF"/>
                </a:solidFill>
                <a:latin typeface="Consolas"/>
                <a:cs typeface="+mn-cs"/>
              </a:rPr>
              <a:t>LDI</a:t>
            </a:r>
            <a:r>
              <a:rPr lang="cs-CZ" sz="2000" b="1" dirty="0" smtClean="0">
                <a:solidFill>
                  <a:srgbClr val="0000FF"/>
                </a:solidFill>
                <a:latin typeface="Consolas"/>
                <a:cs typeface="+mn-cs"/>
              </a:rPr>
              <a:t>	</a:t>
            </a:r>
            <a:r>
              <a:rPr lang="pt-BR" sz="2000" b="1" dirty="0" smtClean="0">
                <a:solidFill>
                  <a:prstClr val="black"/>
                </a:solidFill>
                <a:latin typeface="Consolas"/>
                <a:cs typeface="+mn-cs"/>
              </a:rPr>
              <a:t>R17,0</a:t>
            </a:r>
            <a:r>
              <a:rPr lang="cs-CZ" sz="2000" b="1" dirty="0" smtClean="0">
                <a:solidFill>
                  <a:prstClr val="black"/>
                </a:solidFill>
                <a:latin typeface="Consolas"/>
                <a:cs typeface="+mn-cs"/>
              </a:rPr>
              <a:t>x</a:t>
            </a:r>
            <a:r>
              <a:rPr lang="pt-BR" sz="2000" b="1" dirty="0" smtClean="0">
                <a:solidFill>
                  <a:prstClr val="black"/>
                </a:solidFill>
                <a:latin typeface="Consolas"/>
                <a:cs typeface="+mn-cs"/>
              </a:rPr>
              <a:t>AA</a:t>
            </a:r>
            <a:r>
              <a:rPr lang="cs-CZ" sz="2000" b="1" dirty="0" smtClean="0">
                <a:solidFill>
                  <a:prstClr val="black"/>
                </a:solidFill>
                <a:latin typeface="Consolas"/>
                <a:cs typeface="+mn-cs"/>
              </a:rPr>
              <a:t>	</a:t>
            </a:r>
            <a:r>
              <a:rPr lang="pt-BR" sz="2000" b="1" dirty="0" smtClean="0">
                <a:solidFill>
                  <a:srgbClr val="008000"/>
                </a:solidFill>
                <a:latin typeface="Consolas"/>
                <a:cs typeface="+mn-cs"/>
              </a:rPr>
              <a:t>;DATA </a:t>
            </a:r>
            <a:r>
              <a:rPr lang="pt-BR" sz="2000" b="1" dirty="0">
                <a:solidFill>
                  <a:srgbClr val="008000"/>
                </a:solidFill>
                <a:latin typeface="Consolas"/>
                <a:cs typeface="+mn-cs"/>
              </a:rPr>
              <a:t>KTERÁ SE BUDOU ZAPISOVAT DO PAMĚTI DAT</a:t>
            </a:r>
            <a:endParaRPr lang="pt-BR" sz="20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2000" b="1" dirty="0">
                <a:solidFill>
                  <a:prstClr val="black"/>
                </a:solidFill>
                <a:latin typeface="Consolas"/>
                <a:cs typeface="+mn-cs"/>
              </a:rPr>
              <a:t>CYKL</a:t>
            </a:r>
            <a:r>
              <a:rPr lang="cs-CZ" sz="2000" b="1" dirty="0" smtClean="0">
                <a:solidFill>
                  <a:prstClr val="black"/>
                </a:solidFill>
                <a:latin typeface="Consolas"/>
                <a:cs typeface="+mn-cs"/>
              </a:rPr>
              <a:t>:	</a:t>
            </a:r>
            <a:r>
              <a:rPr lang="cs-CZ" sz="2000" b="1" dirty="0" smtClean="0">
                <a:solidFill>
                  <a:srgbClr val="0000FF"/>
                </a:solidFill>
                <a:latin typeface="Consolas"/>
                <a:cs typeface="+mn-cs"/>
              </a:rPr>
              <a:t>ST	</a:t>
            </a:r>
            <a:r>
              <a:rPr lang="cs-CZ" sz="2000" b="1" dirty="0" smtClean="0">
                <a:solidFill>
                  <a:prstClr val="black"/>
                </a:solidFill>
                <a:latin typeface="Consolas"/>
                <a:cs typeface="+mn-cs"/>
              </a:rPr>
              <a:t>Z</a:t>
            </a:r>
            <a:r>
              <a:rPr lang="cs-CZ" sz="2000" b="1" dirty="0">
                <a:solidFill>
                  <a:prstClr val="black"/>
                </a:solidFill>
                <a:latin typeface="Consolas"/>
                <a:cs typeface="+mn-cs"/>
              </a:rPr>
              <a:t>+,R17</a:t>
            </a:r>
          </a:p>
          <a:p>
            <a:pPr eaLnBrk="0" hangingPunct="0"/>
            <a:r>
              <a:rPr lang="cs-CZ" sz="2000" b="1" dirty="0" smtClean="0">
                <a:solidFill>
                  <a:srgbClr val="0000FF"/>
                </a:solidFill>
                <a:latin typeface="Consolas"/>
                <a:cs typeface="+mn-cs"/>
              </a:rPr>
              <a:t>	DEC	</a:t>
            </a:r>
            <a:r>
              <a:rPr lang="cs-CZ" sz="2000" b="1" dirty="0" smtClean="0">
                <a:solidFill>
                  <a:prstClr val="black"/>
                </a:solidFill>
                <a:latin typeface="Consolas"/>
                <a:cs typeface="+mn-cs"/>
              </a:rPr>
              <a:t>R16</a:t>
            </a:r>
            <a:endParaRPr lang="cs-CZ" sz="20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2000" b="1" dirty="0" smtClean="0">
                <a:solidFill>
                  <a:srgbClr val="0000FF"/>
                </a:solidFill>
                <a:latin typeface="Consolas"/>
                <a:cs typeface="+mn-cs"/>
              </a:rPr>
              <a:t>	BRNE	</a:t>
            </a:r>
            <a:r>
              <a:rPr lang="cs-CZ" sz="2000" b="1" dirty="0" smtClean="0">
                <a:solidFill>
                  <a:prstClr val="black"/>
                </a:solidFill>
                <a:latin typeface="Consolas"/>
                <a:cs typeface="+mn-cs"/>
              </a:rPr>
              <a:t>CYKL		</a:t>
            </a:r>
            <a:r>
              <a:rPr lang="cs-CZ" sz="2000" b="1" dirty="0" smtClean="0">
                <a:solidFill>
                  <a:srgbClr val="008000"/>
                </a:solidFill>
                <a:latin typeface="Consolas"/>
                <a:cs typeface="+mn-cs"/>
              </a:rPr>
              <a:t>;ZÁPIS </a:t>
            </a:r>
            <a:r>
              <a:rPr lang="cs-CZ" sz="2000" b="1" dirty="0">
                <a:solidFill>
                  <a:srgbClr val="008000"/>
                </a:solidFill>
                <a:latin typeface="Consolas"/>
                <a:cs typeface="+mn-cs"/>
              </a:rPr>
              <a:t>DAT NA ADRESU UMÍSTĚNOU V REGISTRU Z</a:t>
            </a:r>
            <a:endParaRPr lang="cs-CZ" sz="20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2000" b="1" dirty="0">
                <a:solidFill>
                  <a:srgbClr val="008000"/>
                </a:solidFill>
                <a:latin typeface="Consolas"/>
                <a:cs typeface="+mn-cs"/>
              </a:rPr>
              <a:t>;**************************</a:t>
            </a:r>
            <a:endParaRPr lang="cs-CZ" sz="20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2000" b="1" dirty="0">
                <a:solidFill>
                  <a:srgbClr val="0000FF"/>
                </a:solidFill>
                <a:latin typeface="Consolas"/>
                <a:cs typeface="+mn-cs"/>
              </a:rPr>
              <a:t>.DSEG</a:t>
            </a:r>
            <a:endParaRPr lang="cs-CZ" sz="20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2000" b="1" dirty="0">
                <a:solidFill>
                  <a:prstClr val="black"/>
                </a:solidFill>
                <a:latin typeface="Consolas"/>
                <a:cs typeface="+mn-cs"/>
              </a:rPr>
              <a:t>OBLAST:</a:t>
            </a:r>
            <a:r>
              <a:rPr lang="cs-CZ" sz="2000" b="1" dirty="0">
                <a:solidFill>
                  <a:srgbClr val="0000FF"/>
                </a:solidFill>
                <a:latin typeface="Consolas"/>
                <a:cs typeface="+mn-cs"/>
              </a:rPr>
              <a:t>.</a:t>
            </a:r>
            <a:r>
              <a:rPr lang="cs-CZ" sz="2000" b="1" dirty="0" smtClean="0">
                <a:solidFill>
                  <a:srgbClr val="0000FF"/>
                </a:solidFill>
                <a:latin typeface="Consolas"/>
                <a:cs typeface="+mn-cs"/>
              </a:rPr>
              <a:t>BYTE	</a:t>
            </a:r>
            <a:r>
              <a:rPr lang="cs-CZ" sz="2000" b="1" dirty="0" smtClean="0">
                <a:solidFill>
                  <a:prstClr val="black"/>
                </a:solidFill>
                <a:latin typeface="Consolas"/>
                <a:cs typeface="+mn-cs"/>
              </a:rPr>
              <a:t>20</a:t>
            </a:r>
            <a:endParaRPr lang="cs-CZ" sz="2000" b="1" dirty="0">
              <a:solidFill>
                <a:prstClr val="black"/>
              </a:solidFill>
              <a:latin typeface="Consolas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0" y="288000"/>
            <a:ext cx="8104183" cy="720000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Práce s pamětí dat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4870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60000" y="1080000"/>
            <a:ext cx="878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pl-PL" b="1" dirty="0">
                <a:solidFill>
                  <a:srgbClr val="008000"/>
                </a:solidFill>
                <a:latin typeface="Consolas"/>
                <a:cs typeface="+mn-cs"/>
              </a:rPr>
              <a:t>; Přenes tabulku s paměti programu do paměti RAM</a:t>
            </a:r>
            <a:endParaRPr lang="pl-PL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b="1" dirty="0" smtClean="0">
                <a:solidFill>
                  <a:prstClr val="black"/>
                </a:solidFill>
                <a:latin typeface="Consolas"/>
                <a:cs typeface="+mn-cs"/>
              </a:rPr>
              <a:t>OPAKUJ:</a:t>
            </a:r>
            <a:r>
              <a:rPr lang="cs-CZ" b="1" dirty="0" smtClean="0">
                <a:solidFill>
                  <a:srgbClr val="0000FF"/>
                </a:solidFill>
                <a:latin typeface="Consolas"/>
                <a:cs typeface="+mn-cs"/>
              </a:rPr>
              <a:t>LDI	</a:t>
            </a:r>
            <a:r>
              <a:rPr lang="cs-CZ" b="1" dirty="0" smtClean="0">
                <a:solidFill>
                  <a:prstClr val="black"/>
                </a:solidFill>
                <a:latin typeface="Consolas"/>
                <a:cs typeface="+mn-cs"/>
              </a:rPr>
              <a:t>XL,LOW(OBLAST</a:t>
            </a:r>
            <a:r>
              <a:rPr lang="cs-CZ" b="1" dirty="0">
                <a:solidFill>
                  <a:prstClr val="black"/>
                </a:solidFill>
                <a:latin typeface="Consolas"/>
                <a:cs typeface="+mn-cs"/>
              </a:rPr>
              <a:t>)</a:t>
            </a:r>
            <a:r>
              <a:rPr lang="cs-CZ" b="1" dirty="0">
                <a:solidFill>
                  <a:srgbClr val="008000"/>
                </a:solidFill>
                <a:latin typeface="Consolas"/>
                <a:cs typeface="+mn-cs"/>
              </a:rPr>
              <a:t>;NASTAVENÍ POČÁTEČNÍ ADRESY DO REGISTRU Z RAM</a:t>
            </a:r>
            <a:endParaRPr lang="cs-CZ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b="1" dirty="0" smtClean="0">
                <a:solidFill>
                  <a:srgbClr val="0000FF"/>
                </a:solidFill>
                <a:latin typeface="Consolas"/>
                <a:cs typeface="+mn-cs"/>
              </a:rPr>
              <a:t>	LDI	</a:t>
            </a:r>
            <a:r>
              <a:rPr lang="cs-CZ" b="1" dirty="0" smtClean="0">
                <a:solidFill>
                  <a:prstClr val="black"/>
                </a:solidFill>
                <a:latin typeface="Consolas"/>
                <a:cs typeface="+mn-cs"/>
              </a:rPr>
              <a:t>XH,HIGH(OBLAST</a:t>
            </a:r>
            <a:r>
              <a:rPr lang="cs-CZ" b="1" dirty="0">
                <a:solidFill>
                  <a:prstClr val="black"/>
                </a:solidFill>
                <a:latin typeface="Consolas"/>
                <a:cs typeface="+mn-cs"/>
              </a:rPr>
              <a:t>)</a:t>
            </a:r>
          </a:p>
          <a:p>
            <a:pPr eaLnBrk="0" hangingPunct="0"/>
            <a:r>
              <a:rPr lang="cs-CZ" b="1" dirty="0" smtClean="0">
                <a:solidFill>
                  <a:srgbClr val="0000FF"/>
                </a:solidFill>
                <a:latin typeface="Consolas"/>
                <a:cs typeface="+mn-cs"/>
              </a:rPr>
              <a:t>	LDI	</a:t>
            </a:r>
            <a:r>
              <a:rPr lang="cs-CZ" b="1" dirty="0" smtClean="0">
                <a:solidFill>
                  <a:prstClr val="black"/>
                </a:solidFill>
                <a:latin typeface="Consolas"/>
                <a:cs typeface="+mn-cs"/>
              </a:rPr>
              <a:t>ZL,LOW(TAB*2)	</a:t>
            </a:r>
            <a:r>
              <a:rPr lang="cs-CZ" b="1" dirty="0" smtClean="0">
                <a:solidFill>
                  <a:srgbClr val="008000"/>
                </a:solidFill>
                <a:latin typeface="Consolas"/>
                <a:cs typeface="+mn-cs"/>
              </a:rPr>
              <a:t>;</a:t>
            </a:r>
            <a:r>
              <a:rPr lang="cs-CZ" b="1" dirty="0">
                <a:solidFill>
                  <a:srgbClr val="008000"/>
                </a:solidFill>
                <a:latin typeface="Consolas"/>
                <a:cs typeface="+mn-cs"/>
              </a:rPr>
              <a:t>NASTAVENÍ POČÁTEČNÍ ADRESY DO REGISTRU X ROM</a:t>
            </a:r>
            <a:endParaRPr lang="cs-CZ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b="1" dirty="0" smtClean="0">
                <a:solidFill>
                  <a:srgbClr val="0000FF"/>
                </a:solidFill>
                <a:latin typeface="Consolas"/>
                <a:cs typeface="+mn-cs"/>
              </a:rPr>
              <a:t>	LDI	</a:t>
            </a:r>
            <a:r>
              <a:rPr lang="cs-CZ" b="1" dirty="0" smtClean="0">
                <a:solidFill>
                  <a:prstClr val="black"/>
                </a:solidFill>
                <a:latin typeface="Consolas"/>
                <a:cs typeface="+mn-cs"/>
              </a:rPr>
              <a:t>ZH,HIGH(TAB*2</a:t>
            </a:r>
            <a:r>
              <a:rPr lang="cs-CZ" b="1" dirty="0">
                <a:solidFill>
                  <a:prstClr val="black"/>
                </a:solidFill>
                <a:latin typeface="Consolas"/>
                <a:cs typeface="+mn-cs"/>
              </a:rPr>
              <a:t>)</a:t>
            </a:r>
          </a:p>
          <a:p>
            <a:pPr eaLnBrk="0" hangingPunct="0"/>
            <a:r>
              <a:rPr lang="cs-CZ" b="1" dirty="0" smtClean="0">
                <a:solidFill>
                  <a:srgbClr val="0000FF"/>
                </a:solidFill>
                <a:latin typeface="Consolas"/>
                <a:cs typeface="+mn-cs"/>
              </a:rPr>
              <a:t>	LDI	</a:t>
            </a:r>
            <a:r>
              <a:rPr lang="cs-CZ" b="1" dirty="0" smtClean="0">
                <a:solidFill>
                  <a:prstClr val="black"/>
                </a:solidFill>
                <a:latin typeface="Consolas"/>
                <a:cs typeface="+mn-cs"/>
              </a:rPr>
              <a:t>R16,ENDTAB-TAB</a:t>
            </a:r>
            <a:endParaRPr lang="cs-CZ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b="1" dirty="0">
                <a:solidFill>
                  <a:prstClr val="black"/>
                </a:solidFill>
                <a:latin typeface="Consolas"/>
                <a:cs typeface="+mn-cs"/>
              </a:rPr>
              <a:t>CYKL</a:t>
            </a:r>
            <a:r>
              <a:rPr lang="cs-CZ" b="1" dirty="0" smtClean="0">
                <a:solidFill>
                  <a:prstClr val="black"/>
                </a:solidFill>
                <a:latin typeface="Consolas"/>
                <a:cs typeface="+mn-cs"/>
              </a:rPr>
              <a:t>:	</a:t>
            </a:r>
            <a:r>
              <a:rPr lang="cs-CZ" b="1" dirty="0" smtClean="0">
                <a:solidFill>
                  <a:srgbClr val="0000FF"/>
                </a:solidFill>
                <a:latin typeface="Consolas"/>
                <a:cs typeface="+mn-cs"/>
              </a:rPr>
              <a:t>LPM	</a:t>
            </a:r>
            <a:r>
              <a:rPr lang="cs-CZ" b="1" dirty="0" smtClean="0">
                <a:solidFill>
                  <a:prstClr val="black"/>
                </a:solidFill>
                <a:latin typeface="Consolas"/>
                <a:cs typeface="+mn-cs"/>
              </a:rPr>
              <a:t>R17,Z</a:t>
            </a:r>
            <a:r>
              <a:rPr lang="cs-CZ" b="1" dirty="0">
                <a:solidFill>
                  <a:prstClr val="black"/>
                </a:solidFill>
                <a:latin typeface="Consolas"/>
                <a:cs typeface="+mn-cs"/>
              </a:rPr>
              <a:t>+</a:t>
            </a:r>
          </a:p>
          <a:p>
            <a:pPr eaLnBrk="0" hangingPunct="0"/>
            <a:r>
              <a:rPr lang="cs-CZ" b="1" dirty="0" smtClean="0">
                <a:solidFill>
                  <a:srgbClr val="0000FF"/>
                </a:solidFill>
                <a:latin typeface="Consolas"/>
                <a:cs typeface="+mn-cs"/>
              </a:rPr>
              <a:t>	ST	</a:t>
            </a:r>
            <a:r>
              <a:rPr lang="cs-CZ" b="1" dirty="0" smtClean="0">
                <a:solidFill>
                  <a:prstClr val="black"/>
                </a:solidFill>
                <a:latin typeface="Consolas"/>
                <a:cs typeface="+mn-cs"/>
              </a:rPr>
              <a:t>X</a:t>
            </a:r>
            <a:r>
              <a:rPr lang="cs-CZ" b="1" dirty="0">
                <a:solidFill>
                  <a:prstClr val="black"/>
                </a:solidFill>
                <a:latin typeface="Consolas"/>
                <a:cs typeface="+mn-cs"/>
              </a:rPr>
              <a:t>+,R17</a:t>
            </a:r>
          </a:p>
          <a:p>
            <a:pPr eaLnBrk="0" hangingPunct="0"/>
            <a:r>
              <a:rPr lang="cs-CZ" b="1" dirty="0" smtClean="0">
                <a:solidFill>
                  <a:srgbClr val="0000FF"/>
                </a:solidFill>
                <a:latin typeface="Consolas"/>
                <a:cs typeface="+mn-cs"/>
              </a:rPr>
              <a:t>	DEC	</a:t>
            </a:r>
            <a:r>
              <a:rPr lang="cs-CZ" b="1" dirty="0" smtClean="0">
                <a:solidFill>
                  <a:prstClr val="black"/>
                </a:solidFill>
                <a:latin typeface="Consolas"/>
                <a:cs typeface="+mn-cs"/>
              </a:rPr>
              <a:t>R16</a:t>
            </a:r>
            <a:endParaRPr lang="cs-CZ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b="1" dirty="0" smtClean="0">
                <a:solidFill>
                  <a:srgbClr val="0000FF"/>
                </a:solidFill>
                <a:latin typeface="Consolas"/>
                <a:cs typeface="+mn-cs"/>
              </a:rPr>
              <a:t>	BRNE	</a:t>
            </a:r>
            <a:r>
              <a:rPr lang="cs-CZ" b="1" dirty="0" smtClean="0">
                <a:solidFill>
                  <a:prstClr val="black"/>
                </a:solidFill>
                <a:latin typeface="Consolas"/>
                <a:cs typeface="+mn-cs"/>
              </a:rPr>
              <a:t>CYKL		</a:t>
            </a:r>
            <a:r>
              <a:rPr lang="cs-CZ" b="1" dirty="0" smtClean="0">
                <a:solidFill>
                  <a:srgbClr val="008000"/>
                </a:solidFill>
                <a:latin typeface="Consolas"/>
                <a:cs typeface="+mn-cs"/>
              </a:rPr>
              <a:t>;ZÁPIS </a:t>
            </a:r>
            <a:r>
              <a:rPr lang="cs-CZ" b="1" dirty="0">
                <a:solidFill>
                  <a:srgbClr val="008000"/>
                </a:solidFill>
                <a:latin typeface="Consolas"/>
                <a:cs typeface="+mn-cs"/>
              </a:rPr>
              <a:t>DAT NA ADRESU UMÍSTĚNOU V REGISTRU Z</a:t>
            </a:r>
            <a:endParaRPr lang="cs-CZ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b="1" dirty="0" smtClean="0">
                <a:solidFill>
                  <a:srgbClr val="0000FF"/>
                </a:solidFill>
                <a:latin typeface="Consolas"/>
                <a:cs typeface="+mn-cs"/>
              </a:rPr>
              <a:t>	JMP	</a:t>
            </a:r>
            <a:r>
              <a:rPr lang="cs-CZ" b="1" dirty="0" smtClean="0">
                <a:solidFill>
                  <a:prstClr val="black"/>
                </a:solidFill>
                <a:latin typeface="Consolas"/>
                <a:cs typeface="+mn-cs"/>
              </a:rPr>
              <a:t>OPAKUJ</a:t>
            </a:r>
            <a:endParaRPr lang="cs-CZ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b="1" dirty="0">
                <a:solidFill>
                  <a:prstClr val="black"/>
                </a:solidFill>
                <a:latin typeface="Consolas"/>
                <a:cs typeface="+mn-cs"/>
              </a:rPr>
              <a:t>TAB</a:t>
            </a:r>
            <a:r>
              <a:rPr lang="cs-CZ" b="1" dirty="0" smtClean="0">
                <a:solidFill>
                  <a:prstClr val="black"/>
                </a:solidFill>
                <a:latin typeface="Consolas"/>
                <a:cs typeface="+mn-cs"/>
              </a:rPr>
              <a:t>:	</a:t>
            </a:r>
            <a:r>
              <a:rPr lang="cs-CZ" b="1" dirty="0" smtClean="0">
                <a:solidFill>
                  <a:srgbClr val="0000FF"/>
                </a:solidFill>
                <a:latin typeface="Consolas"/>
                <a:cs typeface="+mn-cs"/>
              </a:rPr>
              <a:t>.DB	</a:t>
            </a:r>
            <a:r>
              <a:rPr lang="cs-CZ" b="1" dirty="0" smtClean="0">
                <a:solidFill>
                  <a:prstClr val="black"/>
                </a:solidFill>
                <a:latin typeface="Consolas"/>
                <a:cs typeface="+mn-cs"/>
              </a:rPr>
              <a:t>"</a:t>
            </a:r>
            <a:r>
              <a:rPr lang="cs-CZ" b="1" dirty="0" err="1">
                <a:solidFill>
                  <a:prstClr val="black"/>
                </a:solidFill>
                <a:latin typeface="Consolas"/>
                <a:cs typeface="+mn-cs"/>
              </a:rPr>
              <a:t>Parkoviste</a:t>
            </a:r>
            <a:r>
              <a:rPr lang="cs-CZ" b="1" dirty="0">
                <a:solidFill>
                  <a:prstClr val="black"/>
                </a:solidFill>
                <a:latin typeface="Consolas"/>
                <a:cs typeface="+mn-cs"/>
              </a:rPr>
              <a:t> je </a:t>
            </a:r>
            <a:r>
              <a:rPr lang="cs-CZ" b="1" dirty="0" err="1">
                <a:solidFill>
                  <a:prstClr val="black"/>
                </a:solidFill>
                <a:latin typeface="Consolas"/>
                <a:cs typeface="+mn-cs"/>
              </a:rPr>
              <a:t>volne</a:t>
            </a:r>
            <a:r>
              <a:rPr lang="cs-CZ" b="1" dirty="0">
                <a:solidFill>
                  <a:prstClr val="black"/>
                </a:solidFill>
                <a:latin typeface="Consolas"/>
                <a:cs typeface="+mn-cs"/>
              </a:rPr>
              <a:t>"</a:t>
            </a:r>
          </a:p>
          <a:p>
            <a:pPr eaLnBrk="0" hangingPunct="0"/>
            <a:r>
              <a:rPr lang="cs-CZ" b="1" dirty="0">
                <a:solidFill>
                  <a:prstClr val="black"/>
                </a:solidFill>
                <a:latin typeface="Consolas"/>
                <a:cs typeface="+mn-cs"/>
              </a:rPr>
              <a:t>ENDTAB:</a:t>
            </a:r>
          </a:p>
          <a:p>
            <a:pPr eaLnBrk="0" hangingPunct="0"/>
            <a:r>
              <a:rPr lang="cs-CZ" b="1" dirty="0">
                <a:solidFill>
                  <a:srgbClr val="008000"/>
                </a:solidFill>
                <a:latin typeface="Consolas"/>
                <a:cs typeface="+mn-cs"/>
              </a:rPr>
              <a:t>;**************************</a:t>
            </a:r>
            <a:endParaRPr lang="cs-CZ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b="1" dirty="0">
                <a:solidFill>
                  <a:srgbClr val="0000FF"/>
                </a:solidFill>
                <a:latin typeface="Consolas"/>
                <a:cs typeface="+mn-cs"/>
              </a:rPr>
              <a:t>.DSEG</a:t>
            </a:r>
            <a:endParaRPr lang="cs-CZ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b="1" dirty="0">
                <a:solidFill>
                  <a:prstClr val="black"/>
                </a:solidFill>
                <a:latin typeface="Consolas"/>
                <a:cs typeface="+mn-cs"/>
              </a:rPr>
              <a:t>OBLAST:</a:t>
            </a:r>
            <a:r>
              <a:rPr lang="cs-CZ" b="1" dirty="0">
                <a:solidFill>
                  <a:srgbClr val="0000FF"/>
                </a:solidFill>
                <a:latin typeface="Consolas"/>
                <a:cs typeface="+mn-cs"/>
              </a:rPr>
              <a:t>.</a:t>
            </a:r>
            <a:r>
              <a:rPr lang="cs-CZ" b="1" dirty="0" smtClean="0">
                <a:solidFill>
                  <a:srgbClr val="0000FF"/>
                </a:solidFill>
                <a:latin typeface="Consolas"/>
                <a:cs typeface="+mn-cs"/>
              </a:rPr>
              <a:t>BYTE	</a:t>
            </a:r>
            <a:r>
              <a:rPr lang="cs-CZ" b="1" dirty="0" smtClean="0">
                <a:solidFill>
                  <a:prstClr val="black"/>
                </a:solidFill>
                <a:latin typeface="Consolas"/>
                <a:cs typeface="+mn-cs"/>
              </a:rPr>
              <a:t>40</a:t>
            </a:r>
            <a:endParaRPr lang="cs-CZ" b="1" dirty="0">
              <a:solidFill>
                <a:prstClr val="black"/>
              </a:solidFill>
              <a:latin typeface="Consolas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0" y="288000"/>
            <a:ext cx="8104183" cy="720000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Práce s pamětí programu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1772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MIT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666699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algn="r" rtl="0" fontAlgn="base">
          <a:spcBef>
            <a:spcPct val="0"/>
          </a:spcBef>
          <a:spcAft>
            <a:spcPct val="0"/>
          </a:spcAft>
          <a:defRPr sz="2400" b="1" dirty="0">
            <a:solidFill>
              <a:srgbClr val="000000"/>
            </a:solidFill>
            <a:latin typeface="Arial"/>
            <a:ea typeface="+mn-ea"/>
            <a:cs typeface="+mn-cs"/>
          </a:defRPr>
        </a:defPPr>
      </a:lstStyle>
    </a:tx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475</TotalTime>
  <Words>35</Words>
  <Application>Microsoft Office PowerPoint</Application>
  <PresentationFormat>Předvádění na obrazovce (4:3)</PresentationFormat>
  <Paragraphs>40</Paragraphs>
  <Slides>4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Pixel</vt:lpstr>
      <vt:lpstr>TEP Práce s pamětí dat a pamětí programu</vt:lpstr>
      <vt:lpstr>TEP</vt:lpstr>
      <vt:lpstr>Práce s pamětí dat</vt:lpstr>
      <vt:lpstr>Práce s pamětí programu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NB51</dc:creator>
  <cp:lastModifiedBy>juranek</cp:lastModifiedBy>
  <cp:revision>42</cp:revision>
  <dcterms:created xsi:type="dcterms:W3CDTF">2012-11-27T16:35:08Z</dcterms:created>
  <dcterms:modified xsi:type="dcterms:W3CDTF">2013-12-01T20:49:50Z</dcterms:modified>
</cp:coreProperties>
</file>