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</p:sldMasterIdLst>
  <p:notesMasterIdLst>
    <p:notesMasterId r:id="rId14"/>
  </p:notesMasterIdLst>
  <p:sldIdLst>
    <p:sldId id="262" r:id="rId2"/>
    <p:sldId id="263" r:id="rId3"/>
    <p:sldId id="264" r:id="rId4"/>
    <p:sldId id="273" r:id="rId5"/>
    <p:sldId id="274" r:id="rId6"/>
    <p:sldId id="275" r:id="rId7"/>
    <p:sldId id="276" r:id="rId8"/>
    <p:sldId id="269" r:id="rId9"/>
    <p:sldId id="270" r:id="rId10"/>
    <p:sldId id="271" r:id="rId11"/>
    <p:sldId id="272" r:id="rId12"/>
    <p:sldId id="277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90" autoAdjust="0"/>
  </p:normalViewPr>
  <p:slideViewPr>
    <p:cSldViewPr showGuides="1">
      <p:cViewPr>
        <p:scale>
          <a:sx n="66" d="100"/>
          <a:sy n="66" d="100"/>
        </p:scale>
        <p:origin x="-948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7AB28D-822D-4D29-B738-F314326A340C}" type="datetimeFigureOut">
              <a:rPr lang="cs-CZ"/>
              <a:pPr>
                <a:defRPr/>
              </a:pPr>
              <a:t>23.4.2014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E4F504-FB74-4C77-8A3E-B3986DE26F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150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EAFF5-42F6-48E8-8B2A-FBA7A2EC0999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/>
              <a:pPr/>
              <a:t>10</a:t>
            </a:fld>
            <a:endParaRPr 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/>
              <a:pPr/>
              <a:t>11</a:t>
            </a:fld>
            <a:endParaRPr 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69345-BCB8-40A8-9EEE-55FD1AFC74CA}" type="slidenum">
              <a:rPr lang="cs-CZ">
                <a:solidFill>
                  <a:prstClr val="black"/>
                </a:solidFill>
              </a:rPr>
              <a:pPr/>
              <a:t>12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E2342-14F7-425B-93D2-D06753AC8677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/>
              <a:pPr/>
              <a:t>3</a:t>
            </a:fld>
            <a:endParaRPr 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5B27F3-8AFC-496C-ABA9-6FFA85338247}" type="slidenum">
              <a:rPr lang="cs-CZ" smtClean="0"/>
              <a:pPr>
                <a:defRPr/>
              </a:pPr>
              <a:t>4</a:t>
            </a:fld>
            <a:endParaRPr lang="cs-CZ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5B27F3-8AFC-496C-ABA9-6FFA85338247}" type="slidenum">
              <a:rPr lang="cs-CZ" smtClean="0"/>
              <a:pPr>
                <a:defRPr/>
              </a:pPr>
              <a:t>5</a:t>
            </a:fld>
            <a:endParaRPr lang="cs-CZ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5B27F3-8AFC-496C-ABA9-6FFA85338247}" type="slidenum">
              <a:rPr lang="cs-CZ" smtClean="0"/>
              <a:pPr>
                <a:defRPr/>
              </a:pPr>
              <a:t>6</a:t>
            </a:fld>
            <a:endParaRPr lang="cs-CZ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5B27F3-8AFC-496C-ABA9-6FFA85338247}" type="slidenum">
              <a:rPr lang="cs-CZ" smtClean="0"/>
              <a:pPr>
                <a:defRPr/>
              </a:pPr>
              <a:t>7</a:t>
            </a:fld>
            <a:endParaRPr lang="cs-CZ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/>
              <a:pPr/>
              <a:t>8</a:t>
            </a:fld>
            <a:endParaRPr 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/>
              <a:pPr/>
              <a:t>9</a:t>
            </a:fld>
            <a:endParaRPr 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60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4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8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38920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2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08175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55563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88" y="1412875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75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5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7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69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1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79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9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6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0" y="692150"/>
            <a:ext cx="7921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3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880000" y="1800000"/>
            <a:ext cx="6019800" cy="2243142"/>
          </a:xfrm>
        </p:spPr>
        <p:txBody>
          <a:bodyPr/>
          <a:lstStyle/>
          <a:p>
            <a:r>
              <a:rPr lang="cs-CZ" sz="8800" b="1" dirty="0" smtClean="0"/>
              <a:t>TEP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600" b="1" dirty="0" smtClean="0"/>
              <a:t>Jazyk C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0000" y="4320000"/>
            <a:ext cx="6264000" cy="707886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cs-CZ" sz="4000" b="1" dirty="0" smtClean="0">
                <a:solidFill>
                  <a:schemeClr val="accent5">
                    <a:lumMod val="25000"/>
                  </a:schemeClr>
                </a:solidFill>
              </a:rPr>
              <a:t>č.10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81" y="5599113"/>
            <a:ext cx="5761037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0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676000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Reálný typ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0" y="1080001"/>
            <a:ext cx="8059916" cy="1848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288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676000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Operátory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080000"/>
            <a:ext cx="3287061" cy="5449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764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318791"/>
            <a:ext cx="7834306" cy="707886"/>
          </a:xfrm>
        </p:spPr>
        <p:txBody>
          <a:bodyPr>
            <a:spAutoFit/>
          </a:bodyPr>
          <a:lstStyle/>
          <a:p>
            <a:r>
              <a:rPr lang="cs-CZ" sz="4000" b="1" kern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Kontrolní úkoly</a:t>
            </a:r>
            <a:endParaRPr lang="cs-CZ" sz="36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60009" y="1080017"/>
            <a:ext cx="8783993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Jaké typy proměnných můžeme použít.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Kdy použijeme cyklus FOR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Jakou programovou strukturu použijeme pro naprogramování čekací smyčky na událost přetečení čítače.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172401" y="188640"/>
            <a:ext cx="720080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cs-CZ" sz="54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sym typeface="Webdings"/>
              </a:rPr>
              <a:t></a:t>
            </a:r>
            <a:endParaRPr lang="cs-CZ" sz="5400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41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360000" y="1440001"/>
            <a:ext cx="8784000" cy="1723549"/>
          </a:xfrm>
          <a:noFill/>
          <a:ln/>
        </p:spPr>
        <p:txBody>
          <a:bodyPr>
            <a:spAutoFit/>
          </a:bodyPr>
          <a:lstStyle/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>
                <a:latin typeface="Arial" charset="0"/>
              </a:rPr>
              <a:t>Téma</a:t>
            </a:r>
            <a:r>
              <a:rPr lang="cs-CZ" sz="2400" dirty="0">
                <a:latin typeface="Arial" charset="0"/>
              </a:rPr>
              <a:t>	</a:t>
            </a:r>
            <a:r>
              <a:rPr lang="cs-CZ" b="1" dirty="0" smtClean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Jazyk C</a:t>
            </a:r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Předmět</a:t>
            </a:r>
            <a:r>
              <a:rPr lang="cs-CZ" dirty="0" smtClean="0"/>
              <a:t> </a:t>
            </a:r>
            <a:r>
              <a:rPr lang="cs-CZ" dirty="0"/>
              <a:t>	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TEP</a:t>
            </a:r>
            <a:endParaRPr lang="cs-CZ" b="1" dirty="0"/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Autor</a:t>
            </a:r>
            <a:r>
              <a:rPr lang="cs-CZ" sz="2400" dirty="0"/>
              <a:t>	</a:t>
            </a: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Juránek Leoš Ing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7772400" cy="720000"/>
          </a:xfrm>
          <a:noFill/>
          <a:ln/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TEP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0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000" y="1080000"/>
            <a:ext cx="8352000" cy="5478423"/>
          </a:xfr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1400" b="1" dirty="0">
                <a:solidFill>
                  <a:srgbClr val="0000FF"/>
                </a:solidFill>
                <a:latin typeface="Consolas"/>
              </a:rPr>
              <a:t>#</a:t>
            </a:r>
            <a:r>
              <a:rPr lang="cs-CZ" sz="1400" b="1" dirty="0" err="1">
                <a:solidFill>
                  <a:srgbClr val="0000FF"/>
                </a:solidFill>
                <a:latin typeface="Consolas"/>
              </a:rPr>
              <a:t>define</a:t>
            </a:r>
            <a:r>
              <a:rPr lang="cs-CZ" sz="14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F_CPU</a:t>
            </a:r>
            <a:r>
              <a:rPr lang="cs-CZ" sz="14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20000000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cs-CZ" sz="14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cs-CZ" sz="1400" b="1" dirty="0" err="1">
                <a:solidFill>
                  <a:prstClr val="black"/>
                </a:solidFill>
                <a:latin typeface="Consolas"/>
              </a:rPr>
              <a:t>avr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/</a:t>
            </a:r>
            <a:r>
              <a:rPr lang="cs-CZ" sz="1400" b="1" dirty="0" err="1">
                <a:solidFill>
                  <a:prstClr val="black"/>
                </a:solidFill>
                <a:latin typeface="Consolas"/>
              </a:rPr>
              <a:t>io.h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 smtClean="0">
                <a:solidFill>
                  <a:srgbClr val="008000"/>
                </a:solidFill>
                <a:latin typeface="Consolas"/>
              </a:rPr>
              <a:t>//***hlavní program***</a:t>
            </a:r>
            <a:endParaRPr lang="cs-CZ" sz="1400" b="1" dirty="0">
              <a:solidFill>
                <a:srgbClr val="008000"/>
              </a:solidFill>
              <a:latin typeface="Consola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 err="1">
                <a:solidFill>
                  <a:srgbClr val="0000FF"/>
                </a:solidFill>
                <a:latin typeface="Consolas"/>
              </a:rPr>
              <a:t>unsigned</a:t>
            </a:r>
            <a:r>
              <a:rPr lang="cs-CZ" sz="14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400" b="1" dirty="0" err="1">
                <a:solidFill>
                  <a:srgbClr val="0000FF"/>
                </a:solidFill>
                <a:latin typeface="Consolas"/>
              </a:rPr>
              <a:t>char</a:t>
            </a:r>
            <a:r>
              <a:rPr lang="cs-CZ" sz="14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400" b="1" dirty="0" err="1" smtClean="0">
                <a:solidFill>
                  <a:prstClr val="black"/>
                </a:solidFill>
                <a:latin typeface="Consolas"/>
              </a:rPr>
              <a:t>kodklav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</a:rPr>
              <a:t>;</a:t>
            </a:r>
            <a:endParaRPr lang="cs-CZ" sz="1400" b="1" dirty="0">
              <a:solidFill>
                <a:prstClr val="black"/>
              </a:solidFill>
              <a:latin typeface="Consola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cs-CZ" sz="1400" b="1" dirty="0" smtClean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main(</a:t>
            </a:r>
            <a:r>
              <a:rPr lang="cs-CZ" sz="1400" b="1" dirty="0" err="1">
                <a:solidFill>
                  <a:srgbClr val="0000FF"/>
                </a:solidFill>
                <a:latin typeface="Consolas"/>
              </a:rPr>
              <a:t>void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 err="1">
                <a:solidFill>
                  <a:srgbClr val="0000FF"/>
                </a:solidFill>
                <a:latin typeface="Consolas"/>
              </a:rPr>
              <a:t>char</a:t>
            </a:r>
            <a:r>
              <a:rPr lang="cs-CZ" sz="14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znak;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>
                <a:solidFill>
                  <a:prstClr val="black"/>
                </a:solidFill>
                <a:latin typeface="Consolas"/>
              </a:rPr>
              <a:t>DDRA=</a:t>
            </a:r>
            <a:r>
              <a:rPr lang="cs-CZ" sz="14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0b00000000;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>
                <a:solidFill>
                  <a:prstClr val="black"/>
                </a:solidFill>
                <a:latin typeface="Consolas"/>
              </a:rPr>
              <a:t>PORTA=0b11111111;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Consolas"/>
              </a:rPr>
              <a:t>    </a:t>
            </a:r>
            <a:r>
              <a:rPr lang="cs-CZ" sz="1400" b="1" dirty="0" smtClean="0">
                <a:solidFill>
                  <a:srgbClr val="0000FF"/>
                </a:solidFill>
                <a:latin typeface="Consolas"/>
              </a:rPr>
              <a:t>while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</a:rPr>
              <a:t>(1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sz="1400" b="1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sz="1400" b="1" dirty="0">
                <a:solidFill>
                  <a:prstClr val="black"/>
                </a:solidFill>
                <a:latin typeface="Consolas"/>
              </a:rPr>
              <a:t>znak=</a:t>
            </a:r>
            <a:r>
              <a:rPr lang="cs-CZ" sz="1400" b="1" dirty="0" err="1">
                <a:solidFill>
                  <a:prstClr val="black"/>
                </a:solidFill>
                <a:latin typeface="Consolas"/>
              </a:rPr>
              <a:t>klav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sz="1400" b="1" dirty="0">
                <a:solidFill>
                  <a:prstClr val="black"/>
                </a:solidFill>
                <a:latin typeface="Consolas"/>
              </a:rPr>
              <a:t>PORTA=znak;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sz="1400" b="1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 smtClean="0">
                <a:solidFill>
                  <a:srgbClr val="008000"/>
                </a:solidFill>
                <a:latin typeface="Consolas"/>
              </a:rPr>
              <a:t>//***</a:t>
            </a:r>
            <a:r>
              <a:rPr lang="en-US" sz="1400" b="1" dirty="0" err="1" smtClean="0">
                <a:solidFill>
                  <a:srgbClr val="008000"/>
                </a:solidFill>
                <a:latin typeface="Consolas"/>
              </a:rPr>
              <a:t>podprogram</a:t>
            </a:r>
            <a:r>
              <a:rPr lang="en-US" sz="1400" b="1" dirty="0" smtClean="0">
                <a:solidFill>
                  <a:srgbClr val="008000"/>
                </a:solidFill>
                <a:latin typeface="Consolas"/>
              </a:rPr>
              <a:t> </a:t>
            </a:r>
            <a:r>
              <a:rPr lang="en-US" sz="1400" b="1" dirty="0" err="1" smtClean="0">
                <a:solidFill>
                  <a:srgbClr val="008000"/>
                </a:solidFill>
                <a:latin typeface="Consolas"/>
              </a:rPr>
              <a:t>klav</a:t>
            </a:r>
            <a:r>
              <a:rPr lang="cs-CZ" sz="1400" b="1" dirty="0" smtClean="0">
                <a:solidFill>
                  <a:srgbClr val="008000"/>
                </a:solidFill>
                <a:latin typeface="Consolas"/>
              </a:rPr>
              <a:t>***</a:t>
            </a:r>
            <a:endParaRPr lang="cs-CZ" sz="1400" b="1" dirty="0">
              <a:solidFill>
                <a:prstClr val="black"/>
              </a:solidFill>
              <a:latin typeface="Consola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 err="1">
                <a:solidFill>
                  <a:srgbClr val="0000FF"/>
                </a:solidFill>
                <a:latin typeface="Consolas"/>
              </a:rPr>
              <a:t>signed</a:t>
            </a:r>
            <a:r>
              <a:rPr lang="cs-CZ" sz="14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400" b="1" dirty="0" err="1">
                <a:solidFill>
                  <a:srgbClr val="0000FF"/>
                </a:solidFill>
                <a:latin typeface="Consolas"/>
              </a:rPr>
              <a:t>char</a:t>
            </a:r>
            <a:r>
              <a:rPr lang="cs-CZ" sz="14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400" b="1" dirty="0" err="1">
                <a:solidFill>
                  <a:prstClr val="black"/>
                </a:solidFill>
                <a:latin typeface="Consolas"/>
              </a:rPr>
              <a:t>klav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 err="1">
                <a:solidFill>
                  <a:srgbClr val="0000FF"/>
                </a:solidFill>
                <a:latin typeface="Consolas"/>
              </a:rPr>
              <a:t>unsigned</a:t>
            </a:r>
            <a:r>
              <a:rPr lang="cs-CZ" sz="14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400" b="1" dirty="0" err="1">
                <a:solidFill>
                  <a:srgbClr val="0000FF"/>
                </a:solidFill>
                <a:latin typeface="Consolas"/>
              </a:rPr>
              <a:t>char</a:t>
            </a:r>
            <a:r>
              <a:rPr lang="cs-CZ" sz="1400" b="1" dirty="0">
                <a:solidFill>
                  <a:srgbClr val="800000"/>
                </a:solidFill>
                <a:latin typeface="Consolas"/>
              </a:rPr>
              <a:t> </a:t>
            </a:r>
            <a:r>
              <a:rPr lang="cs-CZ" sz="1400" b="1" dirty="0" err="1">
                <a:solidFill>
                  <a:prstClr val="black"/>
                </a:solidFill>
                <a:latin typeface="Consolas"/>
              </a:rPr>
              <a:t>radek,sloupec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 err="1" smtClean="0">
                <a:solidFill>
                  <a:srgbClr val="0000FF"/>
                </a:solidFill>
                <a:latin typeface="Consolas"/>
              </a:rPr>
              <a:t>for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cs-CZ" sz="1400" b="1" dirty="0" err="1" smtClean="0">
                <a:solidFill>
                  <a:prstClr val="black"/>
                </a:solidFill>
                <a:latin typeface="Consolas"/>
              </a:rPr>
              <a:t>radek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</a:rPr>
              <a:t>=0;radek&lt;4;radek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</a:rPr>
              <a:t>{</a:t>
            </a:r>
            <a:endParaRPr lang="cs-CZ" sz="1400" b="1" dirty="0">
              <a:solidFill>
                <a:prstClr val="black"/>
              </a:solidFill>
              <a:latin typeface="Consola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</a:rPr>
              <a:t>DDRC=</a:t>
            </a:r>
            <a:r>
              <a:rPr lang="cs-CZ" sz="1400" b="1" dirty="0" err="1" smtClean="0">
                <a:solidFill>
                  <a:prstClr val="black"/>
                </a:solidFill>
                <a:latin typeface="Consolas"/>
              </a:rPr>
              <a:t>dir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</a:rPr>
              <a:t>[</a:t>
            </a:r>
            <a:r>
              <a:rPr lang="cs-CZ" sz="1400" b="1" dirty="0" err="1" smtClean="0">
                <a:solidFill>
                  <a:prstClr val="black"/>
                </a:solidFill>
                <a:latin typeface="Consolas"/>
              </a:rPr>
              <a:t>radek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</a:rPr>
              <a:t>PORTC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=~</a:t>
            </a:r>
            <a:r>
              <a:rPr lang="cs-CZ" sz="1400" b="1" dirty="0" err="1">
                <a:solidFill>
                  <a:prstClr val="black"/>
                </a:solidFill>
                <a:latin typeface="Consolas"/>
              </a:rPr>
              <a:t>dir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[</a:t>
            </a:r>
            <a:r>
              <a:rPr lang="cs-CZ" sz="1400" b="1" dirty="0" err="1">
                <a:solidFill>
                  <a:prstClr val="black"/>
                </a:solidFill>
                <a:latin typeface="Consolas"/>
              </a:rPr>
              <a:t>radek</a:t>
            </a:r>
            <a:r>
              <a:rPr lang="cs-CZ" sz="1400" b="1" dirty="0">
                <a:solidFill>
                  <a:prstClr val="black"/>
                </a:solidFill>
                <a:latin typeface="Consolas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sz="1400" b="1" dirty="0" smtClean="0">
              <a:solidFill>
                <a:prstClr val="black"/>
              </a:solidFill>
              <a:latin typeface="Consola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prstClr val="black"/>
                </a:solidFill>
                <a:latin typeface="Consolas"/>
              </a:rPr>
              <a:t>}</a:t>
            </a:r>
            <a:endParaRPr lang="cs-CZ" sz="1400" b="1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856528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Struktura programu</a:t>
            </a:r>
          </a:p>
        </p:txBody>
      </p:sp>
      <p:sp>
        <p:nvSpPr>
          <p:cNvPr id="3" name="Obdélníkový popisek 2"/>
          <p:cNvSpPr/>
          <p:nvPr/>
        </p:nvSpPr>
        <p:spPr>
          <a:xfrm>
            <a:off x="3779912" y="1027474"/>
            <a:ext cx="3861955" cy="400110"/>
          </a:xfrm>
          <a:prstGeom prst="wedgeRectCallout">
            <a:avLst>
              <a:gd name="adj1" fmla="val -87026"/>
              <a:gd name="adj2" fmla="val 58419"/>
            </a:avLst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000" dirty="0">
                <a:solidFill>
                  <a:srgbClr val="000000"/>
                </a:solidFill>
                <a:latin typeface="Arial"/>
              </a:rPr>
              <a:t>Deklarace</a:t>
            </a:r>
            <a:r>
              <a:rPr lang="en-US" sz="2000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dirty="0">
                <a:solidFill>
                  <a:srgbClr val="000000"/>
                </a:solidFill>
                <a:latin typeface="Arial"/>
              </a:rPr>
              <a:t>použitých knihoven</a:t>
            </a:r>
          </a:p>
        </p:txBody>
      </p:sp>
      <p:sp>
        <p:nvSpPr>
          <p:cNvPr id="11" name="Obdélníkový popisek 10"/>
          <p:cNvSpPr/>
          <p:nvPr/>
        </p:nvSpPr>
        <p:spPr>
          <a:xfrm>
            <a:off x="3779912" y="1597868"/>
            <a:ext cx="4360489" cy="400110"/>
          </a:xfrm>
          <a:prstGeom prst="wedgeRectCallout">
            <a:avLst>
              <a:gd name="adj1" fmla="val -76456"/>
              <a:gd name="adj2" fmla="val 20329"/>
            </a:avLst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000" dirty="0">
                <a:solidFill>
                  <a:srgbClr val="000000"/>
                </a:solidFill>
                <a:latin typeface="Arial"/>
              </a:rPr>
              <a:t>Deklarace</a:t>
            </a:r>
            <a:r>
              <a:rPr lang="en-US" sz="2000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dirty="0" smtClean="0">
                <a:solidFill>
                  <a:srgbClr val="000000"/>
                </a:solidFill>
                <a:latin typeface="Arial"/>
              </a:rPr>
              <a:t>globálních proměnných</a:t>
            </a:r>
            <a:endParaRPr lang="cs-CZ" sz="2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Obdélníkový popisek 11"/>
          <p:cNvSpPr/>
          <p:nvPr/>
        </p:nvSpPr>
        <p:spPr>
          <a:xfrm>
            <a:off x="3779911" y="2135346"/>
            <a:ext cx="2064989" cy="400110"/>
          </a:xfrm>
          <a:prstGeom prst="wedgeRectCallout">
            <a:avLst>
              <a:gd name="adj1" fmla="val -53905"/>
              <a:gd name="adj2" fmla="val 208395"/>
            </a:avLst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000" dirty="0" smtClean="0">
                <a:solidFill>
                  <a:srgbClr val="000000"/>
                </a:solidFill>
                <a:latin typeface="Arial"/>
              </a:rPr>
              <a:t>Hlavní program</a:t>
            </a:r>
            <a:endParaRPr lang="cs-CZ" sz="2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Levá složená závorka 6"/>
          <p:cNvSpPr/>
          <p:nvPr/>
        </p:nvSpPr>
        <p:spPr>
          <a:xfrm flipH="1">
            <a:off x="3097957" y="2335401"/>
            <a:ext cx="432048" cy="1800200"/>
          </a:xfrm>
          <a:prstGeom prst="leftBrace">
            <a:avLst>
              <a:gd name="adj1" fmla="val 48016"/>
              <a:gd name="adj2" fmla="val 50000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Levá složená závorka 13"/>
          <p:cNvSpPr/>
          <p:nvPr/>
        </p:nvSpPr>
        <p:spPr>
          <a:xfrm flipH="1">
            <a:off x="3097957" y="4797152"/>
            <a:ext cx="432048" cy="1728192"/>
          </a:xfrm>
          <a:prstGeom prst="leftBrace">
            <a:avLst>
              <a:gd name="adj1" fmla="val 48016"/>
              <a:gd name="adj2" fmla="val 50000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ový popisek 14"/>
          <p:cNvSpPr/>
          <p:nvPr/>
        </p:nvSpPr>
        <p:spPr>
          <a:xfrm>
            <a:off x="3779912" y="4797152"/>
            <a:ext cx="1710725" cy="400110"/>
          </a:xfrm>
          <a:prstGeom prst="wedgeRectCallout">
            <a:avLst>
              <a:gd name="adj1" fmla="val -54520"/>
              <a:gd name="adj2" fmla="val 151261"/>
            </a:avLst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000" dirty="0" smtClean="0">
                <a:solidFill>
                  <a:srgbClr val="000000"/>
                </a:solidFill>
                <a:latin typeface="Arial"/>
              </a:rPr>
              <a:t>Podprogram</a:t>
            </a:r>
            <a:endParaRPr lang="cs-CZ" sz="2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Obdélníkový popisek 15"/>
          <p:cNvSpPr/>
          <p:nvPr/>
        </p:nvSpPr>
        <p:spPr>
          <a:xfrm>
            <a:off x="3779912" y="4145969"/>
            <a:ext cx="4188967" cy="400110"/>
          </a:xfrm>
          <a:prstGeom prst="wedgeRectCallout">
            <a:avLst>
              <a:gd name="adj1" fmla="val -80825"/>
              <a:gd name="adj2" fmla="val 153642"/>
            </a:avLst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000" dirty="0">
                <a:solidFill>
                  <a:srgbClr val="000000"/>
                </a:solidFill>
                <a:latin typeface="Arial"/>
              </a:rPr>
              <a:t>Deklarace</a:t>
            </a:r>
            <a:r>
              <a:rPr lang="en-US" sz="2000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dirty="0" smtClean="0">
                <a:solidFill>
                  <a:srgbClr val="000000"/>
                </a:solidFill>
                <a:latin typeface="Arial"/>
              </a:rPr>
              <a:t>lokálních proměnných</a:t>
            </a:r>
            <a:endParaRPr lang="cs-CZ" sz="20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42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61" name="Text Box 33"/>
          <p:cNvSpPr txBox="1">
            <a:spLocks noChangeArrowheads="1"/>
          </p:cNvSpPr>
          <p:nvPr/>
        </p:nvSpPr>
        <p:spPr bwMode="auto">
          <a:xfrm>
            <a:off x="360000" y="1080000"/>
            <a:ext cx="5292000" cy="489364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rgbClr val="3366CC"/>
              </a:buClr>
              <a:defRPr/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//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větvení ELSE IF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Clr>
                <a:srgbClr val="3366CC"/>
              </a:buClr>
              <a:defRPr/>
            </a:pPr>
            <a:r>
              <a:rPr lang="cs-CZ" b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if(</a:t>
            </a:r>
            <a:r>
              <a:rPr lang="cs-CZ" b="1" i="1" dirty="0" smtClean="0">
                <a:solidFill>
                  <a:srgbClr val="000099"/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km</a:t>
            </a:r>
            <a:r>
              <a:rPr lang="cs-CZ" b="1" i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==0</a:t>
            </a:r>
            <a:r>
              <a:rPr lang="cs-CZ" b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)</a:t>
            </a:r>
            <a:endParaRPr lang="en-US" b="1" dirty="0" smtClean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 lvl="1">
              <a:spcBef>
                <a:spcPts val="0"/>
              </a:spcBef>
              <a:buClr>
                <a:srgbClr val="3366CC"/>
              </a:buClr>
              <a:defRPr/>
            </a:pPr>
            <a:r>
              <a:rPr lang="en-US" b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{</a:t>
            </a:r>
            <a:endParaRPr lang="cs-CZ" b="1" dirty="0" smtClean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 marL="457200" lvl="2">
              <a:spcBef>
                <a:spcPts val="0"/>
              </a:spcBef>
              <a:buClr>
                <a:srgbClr val="3366CC"/>
              </a:buClr>
              <a:defRPr/>
            </a:pPr>
            <a:r>
              <a:rPr lang="cs-CZ" b="1" dirty="0" smtClean="0">
                <a:solidFill>
                  <a:srgbClr val="FF0000"/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příkazy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1;</a:t>
            </a:r>
          </a:p>
          <a:p>
            <a:pPr marL="457200" lvl="2">
              <a:spcBef>
                <a:spcPts val="0"/>
              </a:spcBef>
              <a:buClr>
                <a:srgbClr val="3366CC"/>
              </a:buClr>
              <a:defRPr/>
            </a:pPr>
            <a:r>
              <a:rPr lang="en-US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}</a:t>
            </a:r>
            <a:endParaRPr lang="cs-CZ" b="1" dirty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Clr>
                <a:srgbClr val="3366CC"/>
              </a:buClr>
              <a:defRPr/>
            </a:pPr>
            <a:r>
              <a:rPr lang="en-US" b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else</a:t>
            </a:r>
            <a:r>
              <a:rPr lang="cs-CZ" b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 if(</a:t>
            </a:r>
            <a:r>
              <a:rPr lang="cs-CZ" b="1" i="1" dirty="0" smtClean="0">
                <a:solidFill>
                  <a:srgbClr val="000099"/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km</a:t>
            </a:r>
            <a:r>
              <a:rPr lang="en-US" b="1" i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&gt;</a:t>
            </a:r>
            <a:r>
              <a:rPr lang="cs-CZ" b="1" i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0</a:t>
            </a:r>
            <a:r>
              <a:rPr lang="cs-CZ" b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)</a:t>
            </a:r>
            <a:endParaRPr lang="en-US" b="1" dirty="0" smtClean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 marL="457200" lvl="2">
              <a:spcBef>
                <a:spcPts val="0"/>
              </a:spcBef>
              <a:buClr>
                <a:srgbClr val="3366CC"/>
              </a:buClr>
              <a:defRPr/>
            </a:pPr>
            <a:r>
              <a:rPr lang="en-US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{</a:t>
            </a:r>
          </a:p>
          <a:p>
            <a:pPr marL="457200" lvl="2">
              <a:spcBef>
                <a:spcPts val="0"/>
              </a:spcBef>
              <a:buClr>
                <a:srgbClr val="3366CC"/>
              </a:buClr>
              <a:defRPr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příkazy2;</a:t>
            </a:r>
          </a:p>
          <a:p>
            <a:pPr marL="457200" lvl="2">
              <a:spcBef>
                <a:spcPts val="0"/>
              </a:spcBef>
              <a:buClr>
                <a:srgbClr val="3366CC"/>
              </a:buClr>
              <a:defRPr/>
            </a:pPr>
            <a:r>
              <a:rPr lang="en-US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}</a:t>
            </a:r>
          </a:p>
          <a:p>
            <a:pPr marL="0" lvl="1">
              <a:spcBef>
                <a:spcPts val="0"/>
              </a:spcBef>
              <a:buClr>
                <a:srgbClr val="3366CC"/>
              </a:buClr>
              <a:defRPr/>
            </a:pPr>
            <a:r>
              <a:rPr lang="en-US" b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else</a:t>
            </a:r>
          </a:p>
          <a:p>
            <a:pPr marL="457200" lvl="2">
              <a:spcBef>
                <a:spcPts val="0"/>
              </a:spcBef>
              <a:buClr>
                <a:srgbClr val="3366CC"/>
              </a:buClr>
              <a:defRPr/>
            </a:pPr>
            <a:r>
              <a:rPr lang="en-US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{</a:t>
            </a:r>
          </a:p>
          <a:p>
            <a:pPr marL="457200" lvl="2">
              <a:spcBef>
                <a:spcPts val="0"/>
              </a:spcBef>
              <a:buClr>
                <a:srgbClr val="3366CC"/>
              </a:buClr>
              <a:defRPr/>
            </a:pPr>
            <a:r>
              <a:rPr lang="cs-CZ" b="1" dirty="0" smtClean="0">
                <a:solidFill>
                  <a:srgbClr val="FF0000"/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příkazy3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;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 marL="457200" lvl="2">
              <a:spcBef>
                <a:spcPts val="0"/>
              </a:spcBef>
              <a:buClr>
                <a:srgbClr val="3366CC"/>
              </a:buClr>
              <a:defRPr/>
            </a:pPr>
            <a:r>
              <a:rPr lang="en-US" b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}</a:t>
            </a:r>
            <a:endParaRPr lang="en-US" b="1" dirty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</p:txBody>
      </p:sp>
      <p:sp>
        <p:nvSpPr>
          <p:cNvPr id="150562" name="Text Box 34"/>
          <p:cNvSpPr txBox="1">
            <a:spLocks noChangeArrowheads="1"/>
          </p:cNvSpPr>
          <p:nvPr/>
        </p:nvSpPr>
        <p:spPr bwMode="auto">
          <a:xfrm>
            <a:off x="4859838" y="1080000"/>
            <a:ext cx="792162" cy="215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495300" indent="-495300" algn="r" eaLnBrk="0" hangingPunct="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buFont typeface="Monotype Sorts" pitchFamily="2" charset="2"/>
              <a:buNone/>
            </a:pPr>
            <a:r>
              <a:rPr lang="cs-CZ" sz="1000" b="1" dirty="0" smtClean="0">
                <a:solidFill>
                  <a:srgbClr val="333333"/>
                </a:solidFill>
                <a:latin typeface="Verdana" pitchFamily="34" charset="0"/>
              </a:rPr>
              <a:t>C++</a:t>
            </a:r>
            <a:endParaRPr lang="cs-CZ" sz="1000" b="1" dirty="0">
              <a:solidFill>
                <a:srgbClr val="333333"/>
              </a:solidFill>
              <a:latin typeface="Verdana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388496" cy="720000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Vícenásobné </a:t>
            </a:r>
            <a:r>
              <a:rPr 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větvení </a:t>
            </a: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IF-ELSE IF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Čárový popisek 2 11"/>
          <p:cNvSpPr/>
          <p:nvPr/>
        </p:nvSpPr>
        <p:spPr>
          <a:xfrm>
            <a:off x="2628024" y="1892151"/>
            <a:ext cx="2880080" cy="36933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311"/>
              <a:gd name="adj6" fmla="val -23864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180000" indent="-180000">
              <a:spcAft>
                <a:spcPts val="600"/>
              </a:spcAft>
              <a:buFont typeface="Wingdings" pitchFamily="2" charset="2"/>
              <a:buChar char="§"/>
            </a:pPr>
            <a:r>
              <a:rPr lang="cs-CZ" sz="1800" b="1" dirty="0" smtClean="0">
                <a:solidFill>
                  <a:schemeClr val="tx1"/>
                </a:solidFill>
              </a:rPr>
              <a:t>logický výraz 1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13" name="Čárový popisek 2 12"/>
          <p:cNvSpPr/>
          <p:nvPr/>
        </p:nvSpPr>
        <p:spPr>
          <a:xfrm>
            <a:off x="2628000" y="2540223"/>
            <a:ext cx="2880080" cy="36933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1497"/>
              <a:gd name="adj6" fmla="val -20424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180000" indent="-180000">
              <a:spcAft>
                <a:spcPts val="600"/>
              </a:spcAft>
              <a:buFont typeface="Wingdings" pitchFamily="2" charset="2"/>
              <a:buChar char="§"/>
            </a:pPr>
            <a:r>
              <a:rPr lang="cs-CZ" sz="1800" b="1" dirty="0" smtClean="0">
                <a:solidFill>
                  <a:schemeClr val="tx1"/>
                </a:solidFill>
              </a:rPr>
              <a:t>logický výraz 2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14" name="Čárový popisek 2 13"/>
          <p:cNvSpPr/>
          <p:nvPr/>
        </p:nvSpPr>
        <p:spPr>
          <a:xfrm>
            <a:off x="2628000" y="4394730"/>
            <a:ext cx="2880080" cy="92333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9392"/>
              <a:gd name="adj6" fmla="val -3718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180000" indent="-180000">
              <a:spcAft>
                <a:spcPts val="600"/>
              </a:spcAft>
              <a:buFont typeface="Wingdings" pitchFamily="2" charset="2"/>
              <a:buChar char="§"/>
            </a:pPr>
            <a:r>
              <a:rPr lang="cs-CZ" sz="1800" b="1" dirty="0" smtClean="0">
                <a:solidFill>
                  <a:schemeClr val="tx1"/>
                </a:solidFill>
              </a:rPr>
              <a:t>příkazy3</a:t>
            </a:r>
            <a:r>
              <a:rPr lang="cs-CZ" sz="1800" dirty="0" smtClean="0">
                <a:solidFill>
                  <a:schemeClr val="tx1"/>
                </a:solidFill>
              </a:rPr>
              <a:t> se provedou, když všechny výrazy = FALSE (výraz1,vyraz2)</a:t>
            </a:r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000" y="1080000"/>
            <a:ext cx="3240000" cy="335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895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61" name="Text Box 33"/>
          <p:cNvSpPr txBox="1">
            <a:spLocks noChangeArrowheads="1"/>
          </p:cNvSpPr>
          <p:nvPr/>
        </p:nvSpPr>
        <p:spPr bwMode="auto">
          <a:xfrm>
            <a:off x="360000" y="1080000"/>
            <a:ext cx="8460000" cy="39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495300" indent="-495300">
              <a:spcBef>
                <a:spcPts val="0"/>
              </a:spcBef>
              <a:spcAft>
                <a:spcPts val="600"/>
              </a:spcAft>
              <a:buClr>
                <a:srgbClr val="3366CC"/>
              </a:buClr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//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cyklus FOR</a:t>
            </a:r>
            <a:endParaRPr lang="cs-CZ" b="1" dirty="0" smtClean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 marL="495300" indent="-495300">
              <a:spcBef>
                <a:spcPts val="0"/>
              </a:spcBef>
              <a:spcAft>
                <a:spcPts val="600"/>
              </a:spcAft>
              <a:buClr>
                <a:srgbClr val="3366CC"/>
              </a:buClr>
              <a:defRPr/>
            </a:pPr>
            <a:r>
              <a:rPr lang="nn-NO" b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for(</a:t>
            </a:r>
            <a:r>
              <a:rPr lang="nn-NO" b="1" dirty="0" smtClean="0">
                <a:solidFill>
                  <a:srgbClr val="000099"/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i</a:t>
            </a:r>
            <a:r>
              <a:rPr lang="nn-NO" b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=0</a:t>
            </a:r>
            <a:r>
              <a:rPr lang="nn-NO" b="1" dirty="0" smtClean="0">
                <a:solidFill>
                  <a:srgbClr val="000099"/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;i</a:t>
            </a:r>
            <a:r>
              <a:rPr lang="nn-NO" b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&lt;</a:t>
            </a:r>
            <a:r>
              <a:rPr lang="cs-CZ" b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10</a:t>
            </a:r>
            <a:r>
              <a:rPr lang="nn-NO" b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;</a:t>
            </a:r>
            <a:r>
              <a:rPr lang="nn-NO" b="1" dirty="0" smtClean="0">
                <a:solidFill>
                  <a:srgbClr val="000099"/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i</a:t>
            </a:r>
            <a:r>
              <a:rPr lang="nn-NO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++)</a:t>
            </a:r>
          </a:p>
          <a:p>
            <a:pPr marL="952500" lvl="2" indent="-495300">
              <a:spcBef>
                <a:spcPts val="0"/>
              </a:spcBef>
              <a:spcAft>
                <a:spcPts val="600"/>
              </a:spcAft>
              <a:buClr>
                <a:srgbClr val="3366CC"/>
              </a:buClr>
              <a:defRPr/>
            </a:pPr>
            <a:r>
              <a:rPr lang="en-US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{</a:t>
            </a:r>
            <a:endParaRPr lang="cs-CZ" b="1" dirty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 marL="952500" lvl="2" indent="-495300">
              <a:spcBef>
                <a:spcPts val="0"/>
              </a:spcBef>
              <a:spcAft>
                <a:spcPts val="600"/>
              </a:spcAft>
              <a:buClr>
                <a:srgbClr val="3366CC"/>
              </a:buClr>
              <a:defRPr/>
            </a:pPr>
            <a:r>
              <a:rPr lang="cs-CZ" b="1" dirty="0">
                <a:solidFill>
                  <a:srgbClr val="FF0000"/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příkazy</a:t>
            </a:r>
            <a:r>
              <a:rPr lang="cs-CZ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;</a:t>
            </a:r>
            <a:endParaRPr lang="en-US" b="1" dirty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 marL="952500" lvl="2" indent="-495300">
              <a:spcBef>
                <a:spcPts val="0"/>
              </a:spcBef>
              <a:spcAft>
                <a:spcPts val="600"/>
              </a:spcAft>
              <a:buClr>
                <a:srgbClr val="3366CC"/>
              </a:buClr>
              <a:defRPr/>
            </a:pPr>
            <a:r>
              <a:rPr lang="en-US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}</a:t>
            </a:r>
            <a:endParaRPr lang="cs-CZ" b="1" dirty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</p:txBody>
      </p:sp>
      <p:sp>
        <p:nvSpPr>
          <p:cNvPr id="150562" name="Text Box 34"/>
          <p:cNvSpPr txBox="1">
            <a:spLocks noChangeArrowheads="1"/>
          </p:cNvSpPr>
          <p:nvPr/>
        </p:nvSpPr>
        <p:spPr bwMode="auto">
          <a:xfrm>
            <a:off x="8027838" y="1085943"/>
            <a:ext cx="792162" cy="215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495300" indent="-495300" algn="r" eaLnBrk="0" hangingPunct="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buFont typeface="Monotype Sorts" pitchFamily="2" charset="2"/>
              <a:buNone/>
            </a:pPr>
            <a:r>
              <a:rPr lang="cs-CZ" sz="1000" b="1" dirty="0" smtClean="0">
                <a:solidFill>
                  <a:srgbClr val="333333"/>
                </a:solidFill>
                <a:latin typeface="Verdana" pitchFamily="34" charset="0"/>
              </a:rPr>
              <a:t>C++</a:t>
            </a:r>
            <a:endParaRPr lang="cs-CZ" sz="1000" b="1" dirty="0">
              <a:solidFill>
                <a:srgbClr val="333333"/>
              </a:solidFill>
              <a:latin typeface="Verdana" pitchFamily="34" charset="0"/>
            </a:endParaRPr>
          </a:p>
        </p:txBody>
      </p:sp>
      <p:sp>
        <p:nvSpPr>
          <p:cNvPr id="14" name="Čárový popisek 2 13"/>
          <p:cNvSpPr/>
          <p:nvPr/>
        </p:nvSpPr>
        <p:spPr>
          <a:xfrm>
            <a:off x="5292548" y="1795706"/>
            <a:ext cx="2880080" cy="40011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2144"/>
              <a:gd name="adj6" fmla="val -5005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180000" indent="-180000">
              <a:spcAft>
                <a:spcPts val="600"/>
              </a:spcAft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</a:rPr>
              <a:t>funkce pro výpočet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6" name="Čárový popisek 2 15"/>
          <p:cNvSpPr/>
          <p:nvPr/>
        </p:nvSpPr>
        <p:spPr>
          <a:xfrm>
            <a:off x="5292548" y="2483534"/>
            <a:ext cx="2880080" cy="70788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80277"/>
              <a:gd name="adj6" fmla="val -101791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180000" indent="-180000">
              <a:spcAft>
                <a:spcPts val="600"/>
              </a:spcAft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</a:rPr>
              <a:t>podmínka konce cyklu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7" name="Čárový popisek 2 16"/>
          <p:cNvSpPr/>
          <p:nvPr/>
        </p:nvSpPr>
        <p:spPr>
          <a:xfrm>
            <a:off x="5292548" y="3479138"/>
            <a:ext cx="2880080" cy="40011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75607"/>
              <a:gd name="adj6" fmla="val -13707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180000" indent="-180000">
              <a:spcAft>
                <a:spcPts val="600"/>
              </a:spcAft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</a:rPr>
              <a:t>počáteční hodnota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388496" cy="720000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Cyklus FOR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144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61" name="Text Box 33"/>
          <p:cNvSpPr txBox="1">
            <a:spLocks noChangeArrowheads="1"/>
          </p:cNvSpPr>
          <p:nvPr/>
        </p:nvSpPr>
        <p:spPr bwMode="auto">
          <a:xfrm>
            <a:off x="360000" y="1080000"/>
            <a:ext cx="8460000" cy="39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495300" indent="-49530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defRPr/>
            </a:pPr>
            <a:r>
              <a:rPr lang="cs-CZ" b="1" dirty="0" err="1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while</a:t>
            </a:r>
            <a:r>
              <a:rPr lang="cs-CZ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(</a:t>
            </a:r>
            <a:r>
              <a:rPr lang="cs-CZ" b="1" i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podmínka</a:t>
            </a:r>
            <a:r>
              <a:rPr lang="cs-CZ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)</a:t>
            </a:r>
            <a:endParaRPr lang="nn-NO" b="1" dirty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 marL="952500" lvl="1" indent="-49530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defRPr/>
            </a:pPr>
            <a:r>
              <a:rPr lang="en-US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{</a:t>
            </a:r>
            <a:endParaRPr lang="cs-CZ" b="1" dirty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 marL="952500" lvl="1" indent="-49530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defRPr/>
            </a:pPr>
            <a:r>
              <a:rPr lang="cs-CZ" b="1" dirty="0">
                <a:solidFill>
                  <a:srgbClr val="FF0000"/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příkazy</a:t>
            </a:r>
            <a:r>
              <a:rPr lang="cs-CZ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;</a:t>
            </a:r>
            <a:endParaRPr lang="en-US" b="1" dirty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 marL="952500" lvl="1" indent="-49530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defRPr/>
            </a:pPr>
            <a:r>
              <a:rPr lang="en-US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}</a:t>
            </a:r>
            <a:endParaRPr lang="cs-CZ" b="1" dirty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</p:txBody>
      </p:sp>
      <p:sp>
        <p:nvSpPr>
          <p:cNvPr id="150562" name="Text Box 34"/>
          <p:cNvSpPr txBox="1">
            <a:spLocks noChangeArrowheads="1"/>
          </p:cNvSpPr>
          <p:nvPr/>
        </p:nvSpPr>
        <p:spPr bwMode="auto">
          <a:xfrm>
            <a:off x="8027838" y="1085943"/>
            <a:ext cx="792162" cy="215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495300" indent="-495300" algn="r" eaLnBrk="0" hangingPunct="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buFont typeface="Monotype Sorts" pitchFamily="2" charset="2"/>
              <a:buNone/>
            </a:pPr>
            <a:r>
              <a:rPr lang="cs-CZ" sz="1000" b="1" dirty="0" smtClean="0">
                <a:solidFill>
                  <a:srgbClr val="333333"/>
                </a:solidFill>
                <a:latin typeface="Verdana" pitchFamily="34" charset="0"/>
              </a:rPr>
              <a:t>C++</a:t>
            </a:r>
            <a:endParaRPr lang="cs-CZ" sz="1000" b="1" dirty="0">
              <a:solidFill>
                <a:srgbClr val="333333"/>
              </a:solidFill>
              <a:latin typeface="Verdana" pitchFamily="34" charset="0"/>
            </a:endParaRPr>
          </a:p>
        </p:txBody>
      </p:sp>
      <p:sp>
        <p:nvSpPr>
          <p:cNvPr id="16" name="Čárový popisek 2 15"/>
          <p:cNvSpPr/>
          <p:nvPr/>
        </p:nvSpPr>
        <p:spPr>
          <a:xfrm>
            <a:off x="5292548" y="2614954"/>
            <a:ext cx="2880080" cy="10800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08205"/>
              <a:gd name="adj6" fmla="val -9741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indent="-180000">
              <a:spcAft>
                <a:spcPts val="600"/>
              </a:spcAft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</a:rPr>
              <a:t>podmínka, je-li splněna, cyklus pokračuje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388496" cy="720000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Cyklus WHILE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010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61" name="Text Box 33"/>
          <p:cNvSpPr txBox="1">
            <a:spLocks noChangeArrowheads="1"/>
          </p:cNvSpPr>
          <p:nvPr/>
        </p:nvSpPr>
        <p:spPr bwMode="auto">
          <a:xfrm>
            <a:off x="360000" y="1080000"/>
            <a:ext cx="8460000" cy="39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495300" indent="-49530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defRPr/>
            </a:pPr>
            <a:r>
              <a:rPr lang="cs-CZ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do</a:t>
            </a:r>
            <a:endParaRPr lang="nn-NO" b="1" dirty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 marL="952500" lvl="1" indent="-49530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defRPr/>
            </a:pPr>
            <a:r>
              <a:rPr lang="en-US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{</a:t>
            </a:r>
            <a:endParaRPr lang="cs-CZ" b="1" dirty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 marL="952500" lvl="1" indent="-49530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defRPr/>
            </a:pPr>
            <a:r>
              <a:rPr lang="cs-CZ" b="1" dirty="0">
                <a:solidFill>
                  <a:srgbClr val="FF0000"/>
                </a:solidFill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příkazy</a:t>
            </a:r>
            <a:r>
              <a:rPr lang="cs-CZ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;</a:t>
            </a:r>
            <a:endParaRPr lang="en-US" b="1" dirty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 marL="952500" lvl="1" indent="-49530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defRPr/>
            </a:pPr>
            <a:r>
              <a:rPr lang="en-US" b="1" dirty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}</a:t>
            </a:r>
            <a:endParaRPr lang="cs-CZ" b="1" dirty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 marL="0" lvl="1" indent="-49530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defRPr/>
            </a:pPr>
            <a:r>
              <a:rPr lang="cs-CZ" b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while(</a:t>
            </a:r>
            <a:r>
              <a:rPr lang="cs-CZ" b="1" i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podmínka</a:t>
            </a:r>
            <a:r>
              <a:rPr lang="cs-CZ" b="1" dirty="0" smtClean="0">
                <a:latin typeface="Consolas" panose="020B0609020204030204" pitchFamily="49" charset="0"/>
                <a:ea typeface="Tahoma" pitchFamily="34" charset="0"/>
                <a:cs typeface="Consolas" panose="020B0609020204030204" pitchFamily="49" charset="0"/>
              </a:rPr>
              <a:t>);</a:t>
            </a:r>
            <a:endParaRPr lang="cs-CZ" b="1" dirty="0">
              <a:latin typeface="Consolas" panose="020B0609020204030204" pitchFamily="49" charset="0"/>
              <a:ea typeface="Tahoma" pitchFamily="34" charset="0"/>
              <a:cs typeface="Consolas" panose="020B0609020204030204" pitchFamily="49" charset="0"/>
            </a:endParaRPr>
          </a:p>
          <a:p>
            <a:pPr marL="952500" lvl="1" indent="-49530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defRPr/>
            </a:pPr>
            <a:endParaRPr lang="cs-CZ" b="1" dirty="0" smtClean="0">
              <a:latin typeface="Consolas" panose="020B0609020204030204" pitchFamily="49" charset="0"/>
              <a:ea typeface="DejaVu Sans Light" pitchFamily="34" charset="0"/>
              <a:cs typeface="Consolas" panose="020B0609020204030204" pitchFamily="49" charset="0"/>
            </a:endParaRPr>
          </a:p>
        </p:txBody>
      </p:sp>
      <p:sp>
        <p:nvSpPr>
          <p:cNvPr id="150562" name="Text Box 34"/>
          <p:cNvSpPr txBox="1">
            <a:spLocks noChangeArrowheads="1"/>
          </p:cNvSpPr>
          <p:nvPr/>
        </p:nvSpPr>
        <p:spPr bwMode="auto">
          <a:xfrm>
            <a:off x="8027838" y="1085943"/>
            <a:ext cx="792162" cy="215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495300" indent="-495300" algn="r" eaLnBrk="0" hangingPunct="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buFont typeface="Monotype Sorts" pitchFamily="2" charset="2"/>
              <a:buNone/>
            </a:pPr>
            <a:r>
              <a:rPr lang="cs-CZ" sz="1000" b="1" dirty="0" smtClean="0">
                <a:solidFill>
                  <a:srgbClr val="333333"/>
                </a:solidFill>
                <a:latin typeface="Verdana" pitchFamily="34" charset="0"/>
              </a:rPr>
              <a:t>C++</a:t>
            </a:r>
            <a:endParaRPr lang="cs-CZ" sz="1000" b="1" dirty="0">
              <a:solidFill>
                <a:srgbClr val="333333"/>
              </a:solidFill>
              <a:latin typeface="Verdana" pitchFamily="34" charset="0"/>
            </a:endParaRPr>
          </a:p>
        </p:txBody>
      </p:sp>
      <p:sp>
        <p:nvSpPr>
          <p:cNvPr id="16" name="Čárový popisek 2 15"/>
          <p:cNvSpPr/>
          <p:nvPr/>
        </p:nvSpPr>
        <p:spPr>
          <a:xfrm>
            <a:off x="5292548" y="2614954"/>
            <a:ext cx="2880080" cy="10800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6384"/>
              <a:gd name="adj6" fmla="val -70448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indent="-180000">
              <a:spcAft>
                <a:spcPts val="600"/>
              </a:spcAft>
              <a:buFont typeface="Wingdings" pitchFamily="2" charset="2"/>
              <a:buChar char="§"/>
            </a:pPr>
            <a:r>
              <a:rPr lang="cs-CZ" sz="2000" b="1" dirty="0">
                <a:solidFill>
                  <a:schemeClr val="tx1"/>
                </a:solidFill>
              </a:rPr>
              <a:t>podmínka, je-li splněna, cyklus pokračuje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388496" cy="720000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Cyklus DO-WHILE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167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60000" y="1080000"/>
            <a:ext cx="8784000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04000" lvl="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dirty="0" smtClean="0">
                <a:latin typeface="Verdana" pitchFamily="34" charset="0"/>
              </a:rPr>
              <a:t>Celočíselný datový typ</a:t>
            </a:r>
          </a:p>
          <a:p>
            <a:pPr marL="504000" lvl="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dirty="0" smtClean="0">
                <a:latin typeface="Verdana" pitchFamily="34" charset="0"/>
              </a:rPr>
              <a:t>Reálný datový typ</a:t>
            </a:r>
            <a:endParaRPr lang="cs-CZ" dirty="0">
              <a:latin typeface="Verdana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676000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Datové typy</a:t>
            </a:r>
          </a:p>
        </p:txBody>
      </p:sp>
    </p:spTree>
    <p:extLst>
      <p:ext uri="{BB962C8B-B14F-4D97-AF65-F5344CB8AC3E}">
        <p14:creationId xmlns:p14="http://schemas.microsoft.com/office/powerpoint/2010/main" val="290850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676000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Celočíselný typ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96" y="1079998"/>
            <a:ext cx="8059916" cy="2820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251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algn="r" rtl="0" fontAlgn="base">
          <a:spcBef>
            <a:spcPct val="0"/>
          </a:spcBef>
          <a:spcAft>
            <a:spcPct val="0"/>
          </a:spcAft>
          <a:defRPr sz="2400" b="1" dirty="0">
            <a:solidFill>
              <a:srgbClr val="000000"/>
            </a:solidFill>
            <a:latin typeface="Arial"/>
            <a:ea typeface="+mn-ea"/>
            <a:cs typeface="+mn-cs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497</TotalTime>
  <Words>246</Words>
  <Application>Microsoft Office PowerPoint</Application>
  <PresentationFormat>Předvádění na obrazovce (4:3)</PresentationFormat>
  <Paragraphs>103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Pixel</vt:lpstr>
      <vt:lpstr>TEP Jazyk C</vt:lpstr>
      <vt:lpstr>TEP</vt:lpstr>
      <vt:lpstr>Struktura programu</vt:lpstr>
      <vt:lpstr>Vícenásobné větvení IF-ELSE IF</vt:lpstr>
      <vt:lpstr>Cyklus FOR</vt:lpstr>
      <vt:lpstr>Cyklus WHILE</vt:lpstr>
      <vt:lpstr>Cyklus DO-WHILE</vt:lpstr>
      <vt:lpstr>Datové typy</vt:lpstr>
      <vt:lpstr>Celočíselný typ</vt:lpstr>
      <vt:lpstr>Reálný typ</vt:lpstr>
      <vt:lpstr>Operátory</vt:lpstr>
      <vt:lpstr>Kontrolní úkoly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NB51</dc:creator>
  <cp:lastModifiedBy>juranek</cp:lastModifiedBy>
  <cp:revision>42</cp:revision>
  <dcterms:created xsi:type="dcterms:W3CDTF">2012-11-27T16:35:08Z</dcterms:created>
  <dcterms:modified xsi:type="dcterms:W3CDTF">2014-04-23T04:16:27Z</dcterms:modified>
</cp:coreProperties>
</file>