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52" r:id="rId2"/>
  </p:sldMasterIdLst>
  <p:notesMasterIdLst>
    <p:notesMasterId r:id="rId28"/>
  </p:notesMasterIdLst>
  <p:sldIdLst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64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6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12.4.2014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7E991-F034-4F26-AD6B-10CA17E25909}" type="slidenum">
              <a:rPr lang="cs-CZ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54" y="4343990"/>
            <a:ext cx="5030492" cy="4114505"/>
          </a:xfrm>
          <a:noFill/>
          <a:ln/>
        </p:spPr>
        <p:txBody>
          <a:bodyPr/>
          <a:lstStyle/>
          <a:p>
            <a:r>
              <a:rPr lang="cs-CZ" dirty="0" smtClean="0"/>
              <a:t>Nastav</a:t>
            </a:r>
          </a:p>
          <a:p>
            <a:r>
              <a:rPr lang="cs-CZ" dirty="0" smtClean="0"/>
              <a:t>PORTK</a:t>
            </a:r>
            <a:r>
              <a:rPr lang="cs-CZ" baseline="0" dirty="0" smtClean="0"/>
              <a:t> – 	0101</a:t>
            </a:r>
            <a:r>
              <a:rPr lang="cs-CZ" b="1" baseline="0" dirty="0" smtClean="0"/>
              <a:t>0</a:t>
            </a:r>
            <a:r>
              <a:rPr lang="cs-CZ" baseline="0" dirty="0" smtClean="0"/>
              <a:t>001</a:t>
            </a:r>
          </a:p>
          <a:p>
            <a:r>
              <a:rPr lang="cs-CZ" baseline="0" dirty="0" smtClean="0"/>
              <a:t>MASKA OR	0000</a:t>
            </a:r>
            <a:r>
              <a:rPr lang="cs-CZ" b="1" baseline="0" dirty="0" smtClean="0"/>
              <a:t>1</a:t>
            </a:r>
            <a:r>
              <a:rPr lang="cs-CZ" baseline="0" dirty="0" smtClean="0"/>
              <a:t>000</a:t>
            </a:r>
          </a:p>
          <a:p>
            <a:r>
              <a:rPr lang="cs-CZ" baseline="0" dirty="0" smtClean="0"/>
              <a:t>	0101</a:t>
            </a:r>
            <a:r>
              <a:rPr lang="cs-CZ" b="1" baseline="0" dirty="0" smtClean="0"/>
              <a:t>1</a:t>
            </a:r>
            <a:r>
              <a:rPr lang="cs-CZ" baseline="0" dirty="0" smtClean="0"/>
              <a:t>001</a:t>
            </a:r>
          </a:p>
          <a:p>
            <a:endParaRPr lang="cs-CZ" baseline="0" dirty="0" smtClean="0"/>
          </a:p>
          <a:p>
            <a:r>
              <a:rPr lang="cs-CZ" dirty="0" smtClean="0"/>
              <a:t>Nuluj</a:t>
            </a:r>
          </a:p>
          <a:p>
            <a:r>
              <a:rPr lang="cs-CZ" b="0" dirty="0" smtClean="0"/>
              <a:t>PORTK</a:t>
            </a:r>
            <a:r>
              <a:rPr lang="cs-CZ" b="0" baseline="0" dirty="0" smtClean="0"/>
              <a:t> – 	0101111</a:t>
            </a:r>
            <a:r>
              <a:rPr lang="cs-CZ" b="1" baseline="0" dirty="0" smtClean="0"/>
              <a:t>1</a:t>
            </a:r>
          </a:p>
          <a:p>
            <a:r>
              <a:rPr lang="cs-CZ" b="0" baseline="0" dirty="0" smtClean="0"/>
              <a:t>MASKA AND	1111111</a:t>
            </a:r>
            <a:r>
              <a:rPr lang="cs-CZ" b="1" baseline="0" dirty="0" smtClean="0"/>
              <a:t>0</a:t>
            </a:r>
          </a:p>
          <a:p>
            <a:r>
              <a:rPr lang="cs-CZ" b="0" baseline="0" dirty="0" smtClean="0"/>
              <a:t>	0101111</a:t>
            </a:r>
            <a:r>
              <a:rPr lang="cs-CZ" b="1" baseline="0" dirty="0" smtClean="0"/>
              <a:t>0</a:t>
            </a:r>
            <a:endParaRPr lang="cs-CZ" b="1" dirty="0" smtClean="0"/>
          </a:p>
          <a:p>
            <a:endParaRPr lang="cs-CZ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7E991-F034-4F26-AD6B-10CA17E25909}" type="slidenum">
              <a:rPr lang="cs-CZ">
                <a:solidFill>
                  <a:prstClr val="black"/>
                </a:solidFill>
              </a:rPr>
              <a:pPr/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54" y="4343990"/>
            <a:ext cx="5030492" cy="4114505"/>
          </a:xfrm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23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25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15192-1EC6-44ED-96DF-1592854C7C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" y="1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1" y="1828801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1" y="4267202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48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46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5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22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1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1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5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21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48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92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07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282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32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2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735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1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1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1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27473"/>
      </p:ext>
    </p:extLst>
  </p:cSld>
  <p:clrMapOvr>
    <a:masterClrMapping/>
  </p:clrMapOvr>
  <p:hf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1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1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1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1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1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821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1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1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1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97732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1" y="55566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9" y="1412878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8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1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1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1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7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1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6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3" y="692151"/>
            <a:ext cx="7921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43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600" b="1" dirty="0" smtClean="0"/>
              <a:t>Instrukční soubor</a:t>
            </a:r>
            <a:endParaRPr lang="cs-CZ" sz="46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č.9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7344360" cy="720000"/>
          </a:xfrm>
        </p:spPr>
        <p:txBody>
          <a:bodyPr/>
          <a:lstStyle/>
          <a:p>
            <a:pPr eaLnBrk="0" hangingPunct="0">
              <a:spcAft>
                <a:spcPts val="600"/>
              </a:spcAft>
              <a:defRPr/>
            </a:pPr>
            <a:r>
              <a:rPr lang="cs-CZ" sz="4000" b="1" dirty="0">
                <a:latin typeface="Verdana" pitchFamily="34" charset="0"/>
              </a:rPr>
              <a:t>Registr </a:t>
            </a:r>
            <a:r>
              <a:rPr lang="cs-CZ" sz="4000" b="1" dirty="0">
                <a:latin typeface="Verdana" pitchFamily="34" charset="0"/>
                <a:sym typeface="Wingdings"/>
              </a:rPr>
              <a:t></a:t>
            </a:r>
            <a:r>
              <a:rPr lang="en-US" sz="4000" b="1" dirty="0">
                <a:latin typeface="Verdana" pitchFamily="34" charset="0"/>
                <a:sym typeface="Wingdings"/>
              </a:rPr>
              <a:t> </a:t>
            </a:r>
            <a:r>
              <a:rPr lang="cs-CZ" sz="4000" b="1" dirty="0" smtClean="0">
                <a:latin typeface="Verdana" pitchFamily="34" charset="0"/>
              </a:rPr>
              <a:t>Registr</a:t>
            </a:r>
            <a:r>
              <a:rPr lang="en-US" sz="4000" b="1" dirty="0" smtClean="0">
                <a:latin typeface="Verdana" pitchFamily="34" charset="0"/>
              </a:rPr>
              <a:t> </a:t>
            </a:r>
            <a:r>
              <a:rPr lang="cs-CZ" sz="4000" b="1" dirty="0" smtClean="0">
                <a:latin typeface="Verdana" pitchFamily="34" charset="0"/>
              </a:rPr>
              <a:t> </a:t>
            </a:r>
            <a:r>
              <a:rPr lang="cs-CZ" sz="4000" b="1" dirty="0">
                <a:latin typeface="Verdana" pitchFamily="34" charset="0"/>
              </a:rPr>
              <a:t>I/O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3" y="1080002"/>
            <a:ext cx="8439641" cy="77812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16000" y="2348883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/>
              </a:rPr>
              <a:t>OUT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PORTA,R19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0000" y="2348880"/>
            <a:ext cx="4068000" cy="11971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Zapiš do registru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PORTA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obsah registru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R19</a:t>
            </a:r>
            <a:endParaRPr lang="cs-CZ" sz="2000" b="1" u="sng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751536" y="3836906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R19,PINF 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60000" y="3836903"/>
            <a:ext cx="4068000" cy="11971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Přečti hodnotu z registru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PINF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 registru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R19</a:t>
            </a:r>
            <a:endParaRPr lang="cs-CZ" sz="2000" b="1" u="sng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ovéPole 12"/>
          <p:cNvSpPr txBox="1"/>
          <p:nvPr/>
        </p:nvSpPr>
        <p:spPr bwMode="auto">
          <a:xfrm>
            <a:off x="360001" y="2348883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9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" name="TextovéPole 13"/>
          <p:cNvSpPr txBox="1"/>
          <p:nvPr/>
        </p:nvSpPr>
        <p:spPr bwMode="auto">
          <a:xfrm>
            <a:off x="360000" y="3836906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10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70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280464" cy="720000"/>
          </a:xfrm>
        </p:spPr>
        <p:txBody>
          <a:bodyPr/>
          <a:lstStyle/>
          <a:p>
            <a:pPr eaLnBrk="0" hangingPunct="0">
              <a:spcAft>
                <a:spcPts val="600"/>
              </a:spcAft>
              <a:defRPr/>
            </a:pPr>
            <a:r>
              <a:rPr lang="cs-CZ" sz="4000" b="1" dirty="0">
                <a:latin typeface="Verdana" pitchFamily="34" charset="0"/>
              </a:rPr>
              <a:t>Registr </a:t>
            </a:r>
            <a:r>
              <a:rPr lang="cs-CZ" sz="4000" b="1" dirty="0">
                <a:latin typeface="Verdana" pitchFamily="34" charset="0"/>
                <a:sym typeface="Wingdings"/>
              </a:rPr>
              <a:t></a:t>
            </a:r>
            <a:r>
              <a:rPr lang="en-US" sz="4000" b="1" dirty="0">
                <a:latin typeface="Verdana" pitchFamily="34" charset="0"/>
              </a:rPr>
              <a:t> </a:t>
            </a:r>
            <a:r>
              <a:rPr lang="cs-CZ" sz="4000" b="1" dirty="0">
                <a:latin typeface="Verdana" pitchFamily="34" charset="0"/>
              </a:rPr>
              <a:t>paměť programu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9" y="1080001"/>
            <a:ext cx="8424000" cy="104116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16000" y="2348880"/>
            <a:ext cx="4068000" cy="22436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LDI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ZL,LOW(TAB*2)</a:t>
            </a:r>
          </a:p>
          <a:p>
            <a:pPr eaLnBrk="0" hangingPunct="0"/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LDI</a:t>
            </a:r>
            <a:r>
              <a:rPr lang="cs-CZ" sz="2000" b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ZH,HIGH(TAB*2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cs-CZ" sz="2000" b="1" dirty="0" smtClean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800" b="1" dirty="0" smtClean="0">
                <a:solidFill>
                  <a:srgbClr val="0000FF"/>
                </a:solidFill>
                <a:latin typeface="Consolas"/>
              </a:rPr>
              <a:t>LPM</a:t>
            </a:r>
            <a:r>
              <a:rPr lang="en-US" sz="28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800" b="1" dirty="0" smtClean="0">
                <a:solidFill>
                  <a:srgbClr val="000000"/>
                </a:solidFill>
                <a:latin typeface="Consolas"/>
              </a:rPr>
              <a:t>R2,Z</a:t>
            </a:r>
            <a:endParaRPr lang="cs-CZ" sz="2800" b="1" dirty="0">
              <a:solidFill>
                <a:prstClr val="black"/>
              </a:solidFill>
              <a:latin typeface="Consolas"/>
            </a:endParaRP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…</a:t>
            </a: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TAB:	</a:t>
            </a:r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.DB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	1,2,3,4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0000" y="2348883"/>
            <a:ext cx="4068000" cy="18127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Přečti hodnotu z tabulky, která je součástí paměti 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programu 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(na adrese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do registru 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 </a:t>
            </a:r>
            <a:endParaRPr lang="cs-CZ" sz="2000" b="1" u="sng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364233" y="2348883"/>
            <a:ext cx="346120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11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5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5400144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latin typeface="Verdana" pitchFamily="34" charset="0"/>
              </a:rPr>
              <a:t>Zásobník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3" y="1080000"/>
            <a:ext cx="8430737" cy="7653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16000" y="2348883"/>
            <a:ext cx="4068000" cy="13202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R12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R12</a:t>
            </a:r>
          </a:p>
        </p:txBody>
      </p:sp>
      <p:sp>
        <p:nvSpPr>
          <p:cNvPr id="5" name="Obdélník 4"/>
          <p:cNvSpPr/>
          <p:nvPr/>
        </p:nvSpPr>
        <p:spPr>
          <a:xfrm>
            <a:off x="360000" y="2348881"/>
            <a:ext cx="4068000" cy="18127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Ulož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registr R12 do zásobníku;</a:t>
            </a:r>
          </a:p>
          <a:p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Obnov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registr R12 ze zásobníku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360000" y="2348883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12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8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6" y="1080015"/>
            <a:ext cx="878399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instrukci použijeme pro přesun dat mezi registry?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instrukce použijeme pro zápis do paměti SRAM přímou adresací?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čtení z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paměti SRAM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nepřímou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adresací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zápisu do I/O registru?</a:t>
            </a:r>
            <a:endParaRPr lang="cs-CZ" sz="2400" dirty="0">
              <a:solidFill>
                <a:srgbClr val="000000"/>
              </a:solidFill>
              <a:latin typeface="Verdana" pitchFamily="34" charset="0"/>
            </a:endParaRP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čtení z paměti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programu?</a:t>
            </a:r>
            <a:endParaRPr lang="cs-CZ" sz="24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86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1" y="1080003"/>
            <a:ext cx="8784000" cy="4078039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8 bitové sčítání, odčítání 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ADD, ADC, SUB, SUBI, SBC, SBCI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16 bitové sčítání, odčítání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>
                <a:latin typeface="Consolas" panose="020B0609020204030204" pitchFamily="49" charset="0"/>
                <a:cs typeface="Consolas" panose="020B0609020204030204" pitchFamily="49" charset="0"/>
              </a:rPr>
              <a:t>ADIW, </a:t>
            </a: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SBIW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8 bitové násobení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>
                <a:latin typeface="Consolas" panose="020B0609020204030204" pitchFamily="49" charset="0"/>
                <a:cs typeface="Consolas" panose="020B0609020204030204" pitchFamily="49" charset="0"/>
              </a:rPr>
              <a:t>MUL, MULS, MULSU, FMUL, FMULS, FMULSU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Nulování, nastavení, doplněk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SER, CLR, COM, NEG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Aritmetické instrukce</a:t>
            </a:r>
          </a:p>
        </p:txBody>
      </p:sp>
    </p:spTree>
    <p:extLst>
      <p:ext uri="{BB962C8B-B14F-4D97-AF65-F5344CB8AC3E}">
        <p14:creationId xmlns:p14="http://schemas.microsoft.com/office/powerpoint/2010/main" val="4237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1" y="1080003"/>
            <a:ext cx="8784000" cy="4078039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Logické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AND, ANDI, OR, ORI, EOR, SBR, CBR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Bitové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LSL, LSR, ROR, ROL, ASR, SWAP…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SREG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BSET, BCLR …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Bity v I/O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SBI, CBI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Logické a bitové instrukce</a:t>
            </a:r>
          </a:p>
        </p:txBody>
      </p:sp>
    </p:spTree>
    <p:extLst>
      <p:ext uri="{BB962C8B-B14F-4D97-AF65-F5344CB8AC3E}">
        <p14:creationId xmlns:p14="http://schemas.microsoft.com/office/powerpoint/2010/main" val="4204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716000" y="2996954"/>
            <a:ext cx="4068000" cy="128684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180000" rIns="90000" bIns="180000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R16,PORTK</a:t>
            </a:r>
          </a:p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R16,0b00001000</a:t>
            </a:r>
          </a:p>
          <a:p>
            <a:pPr eaLnBrk="0" hangingPunct="0"/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PORTK,R16</a:t>
            </a:r>
          </a:p>
        </p:txBody>
      </p:sp>
      <p:sp>
        <p:nvSpPr>
          <p:cNvPr id="7" name="Obdélník 6"/>
          <p:cNvSpPr/>
          <p:nvPr/>
        </p:nvSpPr>
        <p:spPr>
          <a:xfrm>
            <a:off x="360000" y="2996955"/>
            <a:ext cx="4068000" cy="13202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bit 3 v I/O registru PORTK</a:t>
            </a:r>
            <a:endParaRPr lang="cs-CZ" sz="24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360000" y="2996955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12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751536" y="4556987"/>
            <a:ext cx="4068000" cy="128684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180000" rIns="90000" bIns="180000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IN	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R16,PORTK</a:t>
            </a:r>
          </a:p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ANDI</a:t>
            </a:r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R16,0b11111110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PORTK,R16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95536" y="4556986"/>
            <a:ext cx="4068000" cy="13202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Nuluj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bit 0 v I/O registru PORTK</a:t>
            </a:r>
            <a:endParaRPr lang="cs-CZ" sz="24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 bwMode="auto">
          <a:xfrm>
            <a:off x="395537" y="4556986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13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1" y="1079993"/>
            <a:ext cx="7416000" cy="18435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288000"/>
            <a:ext cx="8229600" cy="707886"/>
          </a:xfrm>
          <a:noFill/>
        </p:spPr>
        <p:txBody>
          <a:bodyPr>
            <a:sp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Logické instrukce</a:t>
            </a:r>
          </a:p>
        </p:txBody>
      </p:sp>
    </p:spTree>
    <p:extLst>
      <p:ext uri="{BB962C8B-B14F-4D97-AF65-F5344CB8AC3E}">
        <p14:creationId xmlns:p14="http://schemas.microsoft.com/office/powerpoint/2010/main" val="7350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716000" y="2348883"/>
            <a:ext cx="4068000" cy="95095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SBI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PORTA,0</a:t>
            </a:r>
          </a:p>
        </p:txBody>
      </p:sp>
      <p:sp>
        <p:nvSpPr>
          <p:cNvPr id="7" name="Obdélník 6"/>
          <p:cNvSpPr/>
          <p:nvPr/>
        </p:nvSpPr>
        <p:spPr>
          <a:xfrm>
            <a:off x="360000" y="2348883"/>
            <a:ext cx="4068000" cy="13202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bit 0 v I/O registru PORTA</a:t>
            </a:r>
            <a:endParaRPr lang="cs-CZ" sz="24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360000" y="2348883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14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79999"/>
            <a:ext cx="8460000" cy="79609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4751536" y="3908914"/>
            <a:ext cx="4068000" cy="95095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CBI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DDRB,7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95536" y="3908914"/>
            <a:ext cx="4068000" cy="13202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Nuluj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bit 7 v I/O registru DDRB</a:t>
            </a:r>
            <a:endParaRPr lang="cs-CZ" sz="24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 bwMode="auto">
          <a:xfrm>
            <a:off x="395537" y="3908913"/>
            <a:ext cx="354584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15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288000"/>
            <a:ext cx="8229600" cy="707886"/>
          </a:xfrm>
        </p:spPr>
        <p:txBody>
          <a:bodyPr>
            <a:sp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Bity v I/O</a:t>
            </a:r>
          </a:p>
        </p:txBody>
      </p:sp>
    </p:spTree>
    <p:extLst>
      <p:ext uri="{BB962C8B-B14F-4D97-AF65-F5344CB8AC3E}">
        <p14:creationId xmlns:p14="http://schemas.microsoft.com/office/powerpoint/2010/main" val="32885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6" y="1080015"/>
            <a:ext cx="878399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instrukci použijeme pro přesun dat mezi registry?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instrukce použijeme pro zápis do paměti SRAM přímou adresací?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čtení z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paměti SRAM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nepřímou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adresací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zápisu do I/O registru?</a:t>
            </a:r>
            <a:endParaRPr lang="cs-CZ" sz="2400" dirty="0">
              <a:solidFill>
                <a:srgbClr val="000000"/>
              </a:solidFill>
              <a:latin typeface="Verdana" pitchFamily="34" charset="0"/>
            </a:endParaRP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Jakou instrukce použijeme pro čtení z paměti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programu?</a:t>
            </a:r>
            <a:endParaRPr lang="cs-CZ" sz="24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4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6" y="1080015"/>
            <a:ext cx="87839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Chceme vynulovat 3. bit v registru R20. Jakou nastavíme masku a jakou logickou operaci toto provedeme?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Assembler AVR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Instrukce řízení programu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60001" y="1080002"/>
            <a:ext cx="87840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04000" lvl="8" indent="-504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Skoky </a:t>
            </a:r>
          </a:p>
          <a:p>
            <a:pPr marL="720000" lvl="8" indent="-504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Nepodmíněné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 (</a:t>
            </a:r>
            <a:r>
              <a:rPr lang="cs-CZ" sz="2800" dirty="0" err="1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Jump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)</a:t>
            </a:r>
          </a:p>
          <a:p>
            <a:pPr marL="720000" lvl="8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RJMP, JMP, </a:t>
            </a:r>
            <a:r>
              <a:rPr lang="cs-CZ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IJMP</a:t>
            </a:r>
            <a:endParaRPr lang="cs-CZ" sz="2800" dirty="0" smtClean="0">
              <a:solidFill>
                <a:srgbClr val="000000"/>
              </a:solidFill>
              <a:latin typeface="Verdana" pitchFamily="34" charset="0"/>
              <a:cs typeface="Consolas" panose="020B0609020204030204" pitchFamily="49" charset="0"/>
            </a:endParaRPr>
          </a:p>
          <a:p>
            <a:pPr marL="720000" lvl="8" indent="-504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Podmíněné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 (</a:t>
            </a:r>
            <a:r>
              <a:rPr lang="cs-CZ" sz="2800" dirty="0" err="1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Branch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  <a:cs typeface="Consolas" panose="020B0609020204030204" pitchFamily="49" charset="0"/>
              </a:rPr>
              <a:t>)</a:t>
            </a:r>
          </a:p>
          <a:p>
            <a:pPr marL="720000" lvl="8" indent="0" eaLnBrk="0" hangingPunct="0">
              <a:spcBef>
                <a:spcPct val="0"/>
              </a:spcBef>
              <a:spcAft>
                <a:spcPts val="12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BRNE, BREQ, </a:t>
            </a:r>
            <a:r>
              <a:rPr lang="cs-CZ" sz="2800" dirty="0" err="1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BRxx</a:t>
            </a:r>
            <a:r>
              <a:rPr lang="cs-CZ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cs-CZ" sz="28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Přeskoky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(Skip)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SBIC, SBIS, SBRC, SBRS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Podprogramy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cs-CZ" sz="2800" dirty="0" err="1" smtClean="0">
                <a:solidFill>
                  <a:srgbClr val="000000"/>
                </a:solidFill>
                <a:latin typeface="Verdana" pitchFamily="34" charset="0"/>
              </a:rPr>
              <a:t>Subroutine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marL="504000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RCALL, RET, RETI…</a:t>
            </a:r>
          </a:p>
        </p:txBody>
      </p:sp>
    </p:spTree>
    <p:extLst>
      <p:ext uri="{BB962C8B-B14F-4D97-AF65-F5344CB8AC3E}">
        <p14:creationId xmlns:p14="http://schemas.microsoft.com/office/powerpoint/2010/main" val="23022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Nepodmíněný skok</a:t>
            </a:r>
          </a:p>
        </p:txBody>
      </p:sp>
      <p:sp>
        <p:nvSpPr>
          <p:cNvPr id="9" name="Obdélník 8"/>
          <p:cNvSpPr/>
          <p:nvPr/>
        </p:nvSpPr>
        <p:spPr>
          <a:xfrm>
            <a:off x="4427984" y="1080003"/>
            <a:ext cx="4068000" cy="205895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OPAKUJ: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cs-CZ" sz="24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RJMP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OPAKUJ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5" y="1080005"/>
            <a:ext cx="3012465" cy="4174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4428000" y="3312002"/>
            <a:ext cx="4068000" cy="112180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44000" rIns="90000" bIns="14400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Program pokračuje na adrese návěští (modifikuje se čítač programu </a:t>
            </a:r>
            <a:r>
              <a:rPr lang="cs-CZ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PC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cs-CZ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Podmíněný skok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1" y="1080000"/>
            <a:ext cx="2520000" cy="477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27984" y="1080000"/>
            <a:ext cx="4068000" cy="24282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OPAKUJ: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CPI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R1,25</a:t>
            </a:r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cs-CZ" sz="24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BREQ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OPAKUJ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</p:txBody>
      </p:sp>
      <p:sp>
        <p:nvSpPr>
          <p:cNvPr id="5" name="Obdélník 4"/>
          <p:cNvSpPr/>
          <p:nvPr/>
        </p:nvSpPr>
        <p:spPr>
          <a:xfrm>
            <a:off x="4428000" y="3636001"/>
            <a:ext cx="406800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44000" rIns="90000" bIns="14400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Podmínku vyhodnotíme instrukcí </a:t>
            </a:r>
            <a:r>
              <a:rPr lang="cs-CZ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CPI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která nastaví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podmínkový registr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SREG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 volbou vhodného typu skoku program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pokračuje na 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adrese návěští 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(modifikuje se čítač programu </a:t>
            </a:r>
            <a:r>
              <a:rPr lang="cs-CZ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PC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 jinak se provede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další instrukce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  <a:endParaRPr lang="cs-CZ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7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Přeskok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7" y="1079998"/>
            <a:ext cx="2658058" cy="474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27984" y="1080003"/>
            <a:ext cx="4068000" cy="205895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SBRC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R1,3</a:t>
            </a:r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cs-CZ" sz="24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RJMP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OPAKUJ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</p:txBody>
      </p:sp>
      <p:sp>
        <p:nvSpPr>
          <p:cNvPr id="5" name="Obdélník 4"/>
          <p:cNvSpPr/>
          <p:nvPr/>
        </p:nvSpPr>
        <p:spPr>
          <a:xfrm>
            <a:off x="4428000" y="3284985"/>
            <a:ext cx="4068000" cy="195280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44000" rIns="90000" bIns="14400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Podmínku vyhodnotíme instrukcí </a:t>
            </a:r>
            <a:r>
              <a:rPr lang="cs-CZ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typu SKIP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pokud je podmínka vyhodnocena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přeskočíme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následující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instrukci, jinak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pokračuje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další instrukcí. </a:t>
            </a:r>
            <a:endParaRPr lang="cs-CZ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Podprogram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1080003"/>
            <a:ext cx="3563968" cy="279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427984" y="1080000"/>
            <a:ext cx="4068000" cy="26885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180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RCALL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ROUT1</a:t>
            </a:r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cs-CZ" sz="2400" b="1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cs-CZ" sz="24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NOP</a:t>
            </a:r>
          </a:p>
          <a:p>
            <a:pPr eaLnBrk="0" hangingPunct="0"/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eaLnBrk="0" hangingPunct="0"/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ROUT1:</a:t>
            </a:r>
          </a:p>
          <a:p>
            <a:pPr eaLnBrk="0" hangingPunct="0"/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eaLnBrk="0" hangingPunct="0"/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28000" y="3861049"/>
            <a:ext cx="406800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44000" rIns="90000" bIns="14400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Program pokračuje na návěští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ROUT1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Do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zásobníku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cs-CZ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se zapíše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návratová adresa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Podprogram musí končit instrukcí </a:t>
            </a:r>
            <a:r>
              <a:rPr lang="cs-CZ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která vyzvedne 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návratovou adresu ze </a:t>
            </a:r>
            <a:r>
              <a:rPr lang="cs-CZ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zásobníku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 modifikuje čítač programu </a:t>
            </a:r>
            <a:r>
              <a:rPr lang="cs-CZ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PC</a:t>
            </a:r>
            <a:r>
              <a:rPr lang="cs-CZ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endParaRPr lang="cs-CZ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6" y="1080015"/>
            <a:ext cx="8783993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Instrukce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ADD R1, R0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; obsah registru R1=0b11110000, R0=0b10101111.</a:t>
            </a:r>
          </a:p>
          <a:p>
            <a:pPr marL="360000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Jaký bude obsah registrů R0, R1 a příznaku C po vykonání instrukce?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Instrukce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LD R1,X+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; X=0x305; SRAM(0x305)=124.</a:t>
            </a:r>
          </a:p>
          <a:p>
            <a:pPr marL="360000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Jaký bude obsah R1, X, SRAM(0x305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)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po vykonání instrukce?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Instrukce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INC R1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; R1=0xFF. </a:t>
            </a:r>
          </a:p>
          <a:p>
            <a:pPr marL="360000" indent="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Jaký bude obsah registru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R1 </a:t>
            </a:r>
            <a:r>
              <a:rPr lang="cs-CZ" sz="2400" dirty="0">
                <a:solidFill>
                  <a:srgbClr val="000000"/>
                </a:solidFill>
                <a:latin typeface="Verdana" pitchFamily="34" charset="0"/>
              </a:rPr>
              <a:t>po vykonání instrukce?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64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419385"/>
            <a:ext cx="9144000" cy="3785652"/>
          </a:xfrm>
          <a:noFill/>
          <a:ln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8000" dirty="0" smtClean="0">
                <a:latin typeface="Arial Black" pitchFamily="34" charset="0"/>
              </a:rPr>
              <a:t>AVR</a:t>
            </a:r>
            <a:br>
              <a:rPr lang="cs-CZ" sz="8000" dirty="0" smtClean="0">
                <a:latin typeface="Arial Black" pitchFamily="34" charset="0"/>
              </a:rPr>
            </a:br>
            <a:r>
              <a:rPr lang="cs-CZ" sz="8000" dirty="0" smtClean="0">
                <a:latin typeface="Arial Black" pitchFamily="34" charset="0"/>
              </a:rPr>
              <a:t>instrukční soubor</a:t>
            </a:r>
            <a:endParaRPr lang="cs-CZ" sz="8000" dirty="0">
              <a:latin typeface="Arial Black" pitchFamily="34" charset="0"/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20000" y="72000"/>
            <a:ext cx="277639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buClr>
                <a:srgbClr val="006600"/>
              </a:buClr>
              <a:buFont typeface="Wingdings" pitchFamily="2" charset="2"/>
              <a:buNone/>
            </a:pPr>
            <a:r>
              <a:rPr lang="cs-CZ" sz="20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Nová kapitola </a:t>
            </a:r>
          </a:p>
        </p:txBody>
      </p:sp>
    </p:spTree>
    <p:extLst>
      <p:ext uri="{BB962C8B-B14F-4D97-AF65-F5344CB8AC3E}">
        <p14:creationId xmlns:p14="http://schemas.microsoft.com/office/powerpoint/2010/main" val="1496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1" y="1080000"/>
            <a:ext cx="8784000" cy="2754600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Přesunové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Aritmetické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Logické a bitové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Řízení programu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856528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Instrukční soubor</a:t>
            </a:r>
          </a:p>
        </p:txBody>
      </p:sp>
    </p:spTree>
    <p:extLst>
      <p:ext uri="{BB962C8B-B14F-4D97-AF65-F5344CB8AC3E}">
        <p14:creationId xmlns:p14="http://schemas.microsoft.com/office/powerpoint/2010/main" val="28073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35645"/>
            <a:ext cx="8784000" cy="5262979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Registr </a:t>
            </a:r>
            <a:r>
              <a:rPr lang="cs-CZ" sz="2800" b="1" kern="1200" dirty="0">
                <a:latin typeface="Verdana" pitchFamily="34" charset="0"/>
                <a:sym typeface="Wingdings"/>
              </a:rPr>
              <a:t></a:t>
            </a:r>
            <a:r>
              <a:rPr lang="en-US" sz="2800" b="1" kern="1200" dirty="0">
                <a:latin typeface="Verdana" pitchFamily="34" charset="0"/>
                <a:sym typeface="Wingdings"/>
              </a:rPr>
              <a:t> </a:t>
            </a:r>
            <a:r>
              <a:rPr lang="cs-CZ" sz="2800" b="1" kern="1200" dirty="0" smtClean="0">
                <a:latin typeface="Verdana" pitchFamily="34" charset="0"/>
              </a:rPr>
              <a:t>registr</a:t>
            </a:r>
            <a:endParaRPr lang="cs-CZ" sz="2800" b="1" kern="1200" dirty="0">
              <a:latin typeface="Verdana" pitchFamily="34" charset="0"/>
            </a:endParaRP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2800" kern="1200" dirty="0">
                <a:latin typeface="Consolas" panose="020B0609020204030204" pitchFamily="49" charset="0"/>
                <a:cs typeface="Consolas" panose="020B0609020204030204" pitchFamily="49" charset="0"/>
              </a:rPr>
              <a:t>MOV, MOVW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>
                <a:latin typeface="Verdana" pitchFamily="34" charset="0"/>
              </a:rPr>
              <a:t>Registr </a:t>
            </a:r>
            <a:r>
              <a:rPr lang="cs-CZ" sz="2800" b="1" kern="1200" dirty="0" smtClean="0">
                <a:latin typeface="Verdana" pitchFamily="34" charset="0"/>
                <a:sym typeface="Wingdings"/>
              </a:rPr>
              <a:t></a:t>
            </a:r>
            <a:r>
              <a:rPr lang="cs-CZ" sz="2800" b="1" kern="1200" dirty="0" smtClean="0">
                <a:latin typeface="Verdana" pitchFamily="34" charset="0"/>
              </a:rPr>
              <a:t> RAM</a:t>
            </a:r>
            <a:endParaRPr lang="cs-CZ" sz="2800" b="1" kern="1200" dirty="0">
              <a:latin typeface="Verdana" pitchFamily="34" charset="0"/>
            </a:endParaRP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LDI</a:t>
            </a: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LDS</a:t>
            </a: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LDD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 smtClean="0">
                <a:latin typeface="Verdana" pitchFamily="34" charset="0"/>
              </a:rPr>
              <a:t>Registr </a:t>
            </a:r>
            <a:r>
              <a:rPr lang="cs-CZ" sz="2800" b="1" kern="1200" dirty="0" smtClean="0">
                <a:latin typeface="Verdana" pitchFamily="34" charset="0"/>
                <a:sym typeface="Wingdings"/>
              </a:rPr>
              <a:t></a:t>
            </a:r>
            <a:r>
              <a:rPr lang="cs-CZ" sz="2800" b="1" kern="1200" dirty="0" smtClean="0">
                <a:latin typeface="Verdana" pitchFamily="34" charset="0"/>
              </a:rPr>
              <a:t> RAM</a:t>
            </a:r>
            <a:endParaRPr lang="cs-CZ" sz="2800" b="1" kern="1200" dirty="0">
              <a:latin typeface="Verdana" pitchFamily="34" charset="0"/>
            </a:endParaRP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STS</a:t>
            </a: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ST, STD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 smtClean="0">
                <a:latin typeface="Verdana" pitchFamily="34" charset="0"/>
              </a:rPr>
              <a:t>Registr </a:t>
            </a:r>
            <a:r>
              <a:rPr lang="cs-CZ" sz="2800" b="1" kern="1200" dirty="0" smtClean="0">
                <a:latin typeface="Verdana" pitchFamily="34" charset="0"/>
                <a:sym typeface="Wingdings"/>
              </a:rPr>
              <a:t></a:t>
            </a:r>
            <a:r>
              <a:rPr lang="en-US" sz="2800" b="1" kern="1200" dirty="0" smtClean="0">
                <a:latin typeface="Verdana" pitchFamily="34" charset="0"/>
                <a:sym typeface="Wingdings"/>
              </a:rPr>
              <a:t> </a:t>
            </a:r>
            <a:r>
              <a:rPr lang="cs-CZ" sz="2800" b="1" kern="1200" dirty="0" smtClean="0">
                <a:latin typeface="Verdana" pitchFamily="34" charset="0"/>
              </a:rPr>
              <a:t>Registr</a:t>
            </a:r>
            <a:r>
              <a:rPr lang="en-US" sz="2800" b="1" kern="1200" dirty="0" smtClean="0">
                <a:latin typeface="Verdana" pitchFamily="34" charset="0"/>
              </a:rPr>
              <a:t> </a:t>
            </a:r>
            <a:r>
              <a:rPr lang="cs-CZ" sz="2800" b="1" kern="1200" dirty="0" smtClean="0">
                <a:latin typeface="Verdana" pitchFamily="34" charset="0"/>
              </a:rPr>
              <a:t> </a:t>
            </a:r>
            <a:r>
              <a:rPr lang="cs-CZ" sz="2800" b="1" kern="1200" dirty="0">
                <a:latin typeface="Verdana" pitchFamily="34" charset="0"/>
              </a:rPr>
              <a:t>I/O</a:t>
            </a: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IN, OUT</a:t>
            </a:r>
            <a:endParaRPr lang="cs-CZ" sz="2800" kern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 smtClean="0">
                <a:latin typeface="Verdana" pitchFamily="34" charset="0"/>
              </a:rPr>
              <a:t>Registr </a:t>
            </a:r>
            <a:r>
              <a:rPr lang="cs-CZ" sz="2800" b="1" kern="1200" dirty="0">
                <a:latin typeface="Verdana" pitchFamily="34" charset="0"/>
                <a:sym typeface="Wingdings"/>
              </a:rPr>
              <a:t></a:t>
            </a:r>
            <a:r>
              <a:rPr lang="en-US" sz="2800" b="1" kern="1200" dirty="0" smtClean="0">
                <a:latin typeface="Verdana" pitchFamily="34" charset="0"/>
              </a:rPr>
              <a:t> </a:t>
            </a:r>
            <a:r>
              <a:rPr lang="cs-CZ" sz="2800" b="1" kern="1200" dirty="0" smtClean="0">
                <a:latin typeface="Verdana" pitchFamily="34" charset="0"/>
              </a:rPr>
              <a:t>paměť programu</a:t>
            </a:r>
            <a:endParaRPr lang="cs-CZ" sz="2800" b="1" kern="1200" dirty="0">
              <a:latin typeface="Verdana" pitchFamily="34" charset="0"/>
            </a:endParaRP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en-US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LPM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0"/>
              </a:spcAft>
              <a:buSzPct val="100000"/>
              <a:defRPr/>
            </a:pPr>
            <a:r>
              <a:rPr lang="cs-CZ" sz="2800" b="1" kern="1200" dirty="0" smtClean="0">
                <a:latin typeface="Verdana" pitchFamily="34" charset="0"/>
              </a:rPr>
              <a:t>Zásobník</a:t>
            </a:r>
            <a:endParaRPr lang="cs-CZ" sz="2800" b="1" kern="1200" dirty="0">
              <a:latin typeface="Verdana" pitchFamily="34" charset="0"/>
            </a:endParaRPr>
          </a:p>
          <a:p>
            <a:pPr marL="504000" indent="0" eaLnBrk="0" hangingPunct="0">
              <a:spcBef>
                <a:spcPct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2800" kern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PUSH,POP</a:t>
            </a:r>
            <a:endParaRPr lang="cs-CZ" sz="2800" kern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Přesunové instrukce</a:t>
            </a:r>
            <a:endParaRPr lang="cs-CZ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71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4716000" y="2160000"/>
            <a:ext cx="4068000" cy="88940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R1,R0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80001"/>
            <a:ext cx="8424000" cy="79272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bdélník 16"/>
          <p:cNvSpPr/>
          <p:nvPr/>
        </p:nvSpPr>
        <p:spPr>
          <a:xfrm>
            <a:off x="360000" y="2160000"/>
            <a:ext cx="4068000" cy="88940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Přesuň registr R0 do R1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60000" y="3632689"/>
            <a:ext cx="4068000" cy="11971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Přesuň registr R1 do R17 a R0 do R16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716000" y="3632689"/>
            <a:ext cx="4068000" cy="88940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MOVW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R17:R16,R1:R0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extovéPole 1"/>
          <p:cNvSpPr txBox="1"/>
          <p:nvPr/>
        </p:nvSpPr>
        <p:spPr bwMode="auto">
          <a:xfrm>
            <a:off x="360001" y="2160003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4" name="TextovéPole 13"/>
          <p:cNvSpPr txBox="1"/>
          <p:nvPr/>
        </p:nvSpPr>
        <p:spPr bwMode="auto">
          <a:xfrm>
            <a:off x="360001" y="3632691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2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5400144" cy="720000"/>
          </a:xfrm>
        </p:spPr>
        <p:txBody>
          <a:bodyPr/>
          <a:lstStyle/>
          <a:p>
            <a:pPr>
              <a:defRPr/>
            </a:pPr>
            <a:r>
              <a:rPr lang="cs-CZ" sz="4000" b="1" kern="1200" dirty="0">
                <a:latin typeface="Verdana" pitchFamily="34" charset="0"/>
              </a:rPr>
              <a:t>Registr</a:t>
            </a:r>
            <a:r>
              <a:rPr lang="en-US" sz="4000" b="1" kern="1200" dirty="0">
                <a:latin typeface="Verdana" pitchFamily="34" charset="0"/>
              </a:rPr>
              <a:t> </a:t>
            </a:r>
            <a:r>
              <a:rPr lang="cs-CZ" sz="4000" dirty="0">
                <a:latin typeface="Verdana" pitchFamily="34" charset="0"/>
                <a:sym typeface="Wingdings"/>
              </a:rPr>
              <a:t></a:t>
            </a:r>
            <a:r>
              <a:rPr lang="en-US" sz="4000" dirty="0">
                <a:latin typeface="Verdana" pitchFamily="34" charset="0"/>
                <a:sym typeface="Wingdings"/>
              </a:rPr>
              <a:t> </a:t>
            </a:r>
            <a:r>
              <a:rPr lang="cs-CZ" sz="4000" b="1" kern="1200" dirty="0">
                <a:latin typeface="Verdana" pitchFamily="34" charset="0"/>
              </a:rPr>
              <a:t>registr</a:t>
            </a:r>
            <a:endParaRPr lang="cs-CZ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0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5400144" cy="720000"/>
          </a:xfrm>
        </p:spPr>
        <p:txBody>
          <a:bodyPr/>
          <a:lstStyle/>
          <a:p>
            <a:pPr>
              <a:defRPr/>
            </a:pPr>
            <a:r>
              <a:rPr lang="cs-CZ" sz="4000" b="1" kern="1200" dirty="0">
                <a:latin typeface="Verdana" pitchFamily="34" charset="0"/>
              </a:rPr>
              <a:t>Registr</a:t>
            </a:r>
            <a:r>
              <a:rPr lang="en-US" sz="4000" b="1" kern="1200" dirty="0">
                <a:latin typeface="Verdana" pitchFamily="34" charset="0"/>
              </a:rPr>
              <a:t> </a:t>
            </a:r>
            <a:r>
              <a:rPr lang="cs-CZ" sz="4000" dirty="0">
                <a:latin typeface="Verdana" pitchFamily="34" charset="0"/>
                <a:sym typeface="Wingdings"/>
              </a:rPr>
              <a:t></a:t>
            </a:r>
            <a:r>
              <a:rPr lang="en-US" sz="4000" dirty="0">
                <a:latin typeface="Verdana" pitchFamily="34" charset="0"/>
                <a:sym typeface="Wingdings"/>
              </a:rPr>
              <a:t> </a:t>
            </a:r>
            <a:r>
              <a:rPr lang="cs-CZ" sz="4000" b="1" kern="1200" dirty="0">
                <a:latin typeface="Verdana" pitchFamily="34" charset="0"/>
              </a:rPr>
              <a:t>RAM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716000" y="2628003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LDI</a:t>
            </a:r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R16,127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60000" y="2628000"/>
            <a:ext cx="4068000" cy="11971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Naplň registr R16 číslem 127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716000" y="4091928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7D">
                    <a:lumMod val="60000"/>
                    <a:lumOff val="4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LDS</a:t>
            </a:r>
            <a:r>
              <a:rPr lang="cs-CZ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R19,0x200</a:t>
            </a:r>
            <a:endParaRPr lang="cs-CZ" sz="24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60000" y="4091927"/>
            <a:ext cx="4068000" cy="150495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Načti hodnotu adresy 0x200 do registru R19 (přímá adresace)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80000"/>
            <a:ext cx="8424000" cy="131329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ovéPole 33"/>
          <p:cNvSpPr txBox="1"/>
          <p:nvPr/>
        </p:nvSpPr>
        <p:spPr bwMode="auto">
          <a:xfrm>
            <a:off x="360001" y="2628003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3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35" name="TextovéPole 34"/>
          <p:cNvSpPr txBox="1"/>
          <p:nvPr/>
        </p:nvSpPr>
        <p:spPr bwMode="auto">
          <a:xfrm>
            <a:off x="360001" y="4091928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4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2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5400144" cy="720000"/>
          </a:xfrm>
        </p:spPr>
        <p:txBody>
          <a:bodyPr/>
          <a:lstStyle/>
          <a:p>
            <a:pPr>
              <a:defRPr/>
            </a:pPr>
            <a:r>
              <a:rPr lang="cs-CZ" sz="4000" b="1" kern="1200" dirty="0">
                <a:latin typeface="Verdana" pitchFamily="34" charset="0"/>
              </a:rPr>
              <a:t>Registr</a:t>
            </a:r>
            <a:r>
              <a:rPr lang="en-US" sz="4000" b="1" kern="1200" dirty="0">
                <a:latin typeface="Verdana" pitchFamily="34" charset="0"/>
              </a:rPr>
              <a:t> </a:t>
            </a:r>
            <a:r>
              <a:rPr lang="cs-CZ" sz="4000" dirty="0">
                <a:latin typeface="Verdana" pitchFamily="34" charset="0"/>
                <a:sym typeface="Wingdings"/>
              </a:rPr>
              <a:t></a:t>
            </a:r>
            <a:r>
              <a:rPr lang="en-US" sz="4000" dirty="0">
                <a:latin typeface="Verdana" pitchFamily="34" charset="0"/>
                <a:sym typeface="Wingdings"/>
              </a:rPr>
              <a:t> </a:t>
            </a:r>
            <a:r>
              <a:rPr lang="cs-CZ" sz="4000" b="1" kern="1200" dirty="0">
                <a:latin typeface="Verdana" pitchFamily="34" charset="0"/>
              </a:rPr>
              <a:t>RAM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16000" y="2636914"/>
            <a:ext cx="4068000" cy="168962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/>
              </a:rPr>
              <a:t>LDI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XL,0x01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>
                <a:solidFill>
                  <a:srgbClr val="0000FF"/>
                </a:solidFill>
                <a:latin typeface="Consolas"/>
              </a:rPr>
              <a:t>LDI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XH,0x03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  <a:p>
            <a:pPr eaLnBrk="0" hangingPunct="0"/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>
                <a:solidFill>
                  <a:srgbClr val="0000FF"/>
                </a:solidFill>
                <a:latin typeface="Consolas"/>
              </a:rPr>
              <a:t>LD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R19,X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60000" y="2636915"/>
            <a:ext cx="4068000" cy="18127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Načti hodnotu 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adresy (0x0301), která je v registru X, do </a:t>
            </a:r>
            <a:r>
              <a:rPr lang="cs-C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registru 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R19 (nepřímá adresace)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60000" y="4869160"/>
            <a:ext cx="4068000" cy="119717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 načtení inkrementuj registr X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738256" y="4869163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>
                <a:solidFill>
                  <a:srgbClr val="0000FF"/>
                </a:solidFill>
                <a:latin typeface="Consolas"/>
              </a:rPr>
              <a:t>LD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R19,X+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80000"/>
            <a:ext cx="8424000" cy="131329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ovéPole 37"/>
          <p:cNvSpPr txBox="1"/>
          <p:nvPr/>
        </p:nvSpPr>
        <p:spPr bwMode="auto">
          <a:xfrm>
            <a:off x="360001" y="2628003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5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39" name="TextovéPole 38"/>
          <p:cNvSpPr txBox="1"/>
          <p:nvPr/>
        </p:nvSpPr>
        <p:spPr bwMode="auto">
          <a:xfrm>
            <a:off x="360001" y="4869163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6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04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5400144" cy="72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spcAft>
                <a:spcPts val="1800"/>
              </a:spcAft>
              <a:defRPr/>
            </a:pPr>
            <a:r>
              <a:rPr lang="cs-CZ" sz="4000" b="1" dirty="0">
                <a:latin typeface="Verdana" pitchFamily="34" charset="0"/>
              </a:rPr>
              <a:t>Registr </a:t>
            </a:r>
            <a:r>
              <a:rPr lang="cs-CZ" sz="4000" b="1" dirty="0">
                <a:latin typeface="Verdana" pitchFamily="34" charset="0"/>
                <a:sym typeface="Wingdings"/>
              </a:rPr>
              <a:t> </a:t>
            </a:r>
            <a:r>
              <a:rPr lang="cs-CZ" sz="4000" b="1" dirty="0">
                <a:latin typeface="Verdana" pitchFamily="34" charset="0"/>
              </a:rPr>
              <a:t>RAM</a:t>
            </a:r>
            <a:endParaRPr lang="en-US" sz="4000" b="1" dirty="0">
              <a:latin typeface="Verdana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16000" y="2387454"/>
            <a:ext cx="4068000" cy="95095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pPr eaLnBrk="0" hangingPunct="0"/>
            <a:r>
              <a:rPr lang="cs-CZ" sz="24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400" b="1" dirty="0" smtClean="0">
                <a:solidFill>
                  <a:srgbClr val="0000FF"/>
                </a:solidFill>
                <a:latin typeface="Consolas"/>
              </a:rPr>
              <a:t>STS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	</a:t>
            </a:r>
            <a:r>
              <a:rPr lang="cs-CZ" sz="2400" b="1" dirty="0" smtClean="0">
                <a:solidFill>
                  <a:srgbClr val="000000"/>
                </a:solidFill>
                <a:latin typeface="Consolas"/>
              </a:rPr>
              <a:t>0x200,R</a:t>
            </a:r>
            <a:r>
              <a:rPr lang="cs-CZ" sz="2400" b="1" dirty="0" smtClean="0">
                <a:solidFill>
                  <a:prstClr val="black"/>
                </a:solidFill>
                <a:latin typeface="Consolas"/>
              </a:rPr>
              <a:t>19</a:t>
            </a:r>
            <a:endParaRPr lang="cs-CZ" sz="24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60000" y="2387453"/>
            <a:ext cx="4068000" cy="150495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0000" tIns="288000" rIns="90000" bIns="28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Ulož obsah registru R19 na adresu 0x200 (</a:t>
            </a:r>
            <a:r>
              <a:rPr lang="cs-CZ" sz="2000" b="1" u="sng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přímá</a:t>
            </a: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adresace)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80000"/>
            <a:ext cx="8424000" cy="105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ovéPole 35"/>
          <p:cNvSpPr txBox="1"/>
          <p:nvPr/>
        </p:nvSpPr>
        <p:spPr bwMode="auto">
          <a:xfrm>
            <a:off x="360001" y="2392904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7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8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eaLnBrk="0" hangingPunct="0">
          <a:spcAft>
            <a:spcPts val="1800"/>
          </a:spcAft>
          <a:buSzPct val="100000"/>
          <a:defRPr sz="4000" dirty="0">
            <a:latin typeface="Verdana" pitchFamily="34" charset="0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595</TotalTime>
  <Words>702</Words>
  <Application>Microsoft Office PowerPoint</Application>
  <PresentationFormat>Předvádění na obrazovce (4:3)</PresentationFormat>
  <Paragraphs>205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Pixel</vt:lpstr>
      <vt:lpstr>1_Pixel</vt:lpstr>
      <vt:lpstr>TEP Instrukční soubor</vt:lpstr>
      <vt:lpstr>TEP</vt:lpstr>
      <vt:lpstr>AVR instrukční soubor</vt:lpstr>
      <vt:lpstr>Instrukční soubor</vt:lpstr>
      <vt:lpstr>Přesunové instrukce</vt:lpstr>
      <vt:lpstr>Registr  registr</vt:lpstr>
      <vt:lpstr>Registr  RAM</vt:lpstr>
      <vt:lpstr>Registr  RAM</vt:lpstr>
      <vt:lpstr>Registr  RAM</vt:lpstr>
      <vt:lpstr>Registr  Registr  I/O</vt:lpstr>
      <vt:lpstr>Registr  paměť programu</vt:lpstr>
      <vt:lpstr>Zásobník</vt:lpstr>
      <vt:lpstr>Kontrolní úkoly</vt:lpstr>
      <vt:lpstr>Aritmetické instrukce</vt:lpstr>
      <vt:lpstr>Logické a bitové instrukce</vt:lpstr>
      <vt:lpstr>Logické instrukce</vt:lpstr>
      <vt:lpstr>Bity v I/O</vt:lpstr>
      <vt:lpstr>Kontrolní úkoly</vt:lpstr>
      <vt:lpstr>Kontrolní úkoly</vt:lpstr>
      <vt:lpstr>Instrukce řízení programu</vt:lpstr>
      <vt:lpstr>Nepodmíněný skok</vt:lpstr>
      <vt:lpstr>Podmíněný skok</vt:lpstr>
      <vt:lpstr>Přeskok</vt:lpstr>
      <vt:lpstr>Podprogram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44</cp:revision>
  <dcterms:created xsi:type="dcterms:W3CDTF">2012-11-27T16:35:08Z</dcterms:created>
  <dcterms:modified xsi:type="dcterms:W3CDTF">2014-04-12T11:54:15Z</dcterms:modified>
</cp:coreProperties>
</file>