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6" r:id="rId1"/>
  </p:sldMasterIdLst>
  <p:notesMasterIdLst>
    <p:notesMasterId r:id="rId13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0" autoAdjust="0"/>
  </p:normalViewPr>
  <p:slideViewPr>
    <p:cSldViewPr showGuides="1">
      <p:cViewPr>
        <p:scale>
          <a:sx n="66" d="100"/>
          <a:sy n="66" d="100"/>
        </p:scale>
        <p:origin x="-948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7AB28D-822D-4D29-B738-F314326A340C}" type="datetimeFigureOut">
              <a:rPr lang="cs-CZ"/>
              <a:pPr>
                <a:defRPr/>
              </a:pPr>
              <a:t>14.4.2014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E4F504-FB74-4C77-8A3E-B3986DE26F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1509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EAFF5-42F6-48E8-8B2A-FBA7A2EC0999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10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C69345-BCB8-40A8-9EEE-55FD1AFC74CA}" type="slidenum">
              <a:rPr lang="cs-CZ"/>
              <a:pPr/>
              <a:t>11</a:t>
            </a:fld>
            <a:endParaRPr lang="cs-CZ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E2342-14F7-425B-93D2-D06753AC8677}" type="slidenum">
              <a:rPr lang="cs-CZ">
                <a:solidFill>
                  <a:prstClr val="black"/>
                </a:solidFill>
              </a:rPr>
              <a:pPr/>
              <a:t>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5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6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dirty="0" smtClean="0"/>
              <a:t>EEAR - </a:t>
            </a:r>
            <a:r>
              <a:rPr lang="cs-CZ" dirty="0" err="1" smtClean="0"/>
              <a:t>The</a:t>
            </a:r>
            <a:r>
              <a:rPr lang="cs-CZ" smtClean="0"/>
              <a:t> EEPROM Address Register</a:t>
            </a:r>
            <a:endParaRPr lang="cs-CZ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383F7-2EE9-4D4C-A25D-890BE40E0459}" type="slidenum">
              <a:rPr lang="cs-CZ">
                <a:solidFill>
                  <a:prstClr val="black"/>
                </a:solidFill>
              </a:rPr>
              <a:pPr/>
              <a:t>8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z="1000" b="1" baseline="0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F9DF9-5EF2-474E-8FA6-3A8B73747D6A}" type="slidenum">
              <a:rPr lang="cs-CZ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eaLnBrk="0" hangingPunct="0">
                  <a:defRPr/>
                </a:pPr>
                <a:endParaRPr lang="cs-CZ" sz="2400" b="1" dirty="0">
                  <a:solidFill>
                    <a:srgbClr val="000000"/>
                  </a:solidFill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53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53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 algn="r"/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347E44-1AAC-420B-AB32-12DDDBCDE88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60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9EF09-CD29-477D-ABCE-FD6C28D0507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7743F0B-D3BD-4B64-87E9-5E7926EE0CE3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4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F7D18-8356-410F-86CC-C0A59AA6E5C2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FF29617-F229-4AA3-AF63-629A34F9D0C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18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Nadpis, 2 malé a 1 velký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3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38920"/>
      </p:ext>
    </p:extLst>
  </p:cSld>
  <p:clrMapOvr>
    <a:masterClrMapping/>
  </p:clrMapOvr>
  <p:hf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ACD1D1-1FD1-4BD2-B5AA-BAAE11F8E4F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AD5EE032-125E-4EF1-897C-C6C132F4C07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21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E9C55-C54B-46F2-802C-C950BBC5F97F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EC377670-D1B4-4464-8ADD-7E5B3403F0F4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708175"/>
      </p:ext>
    </p:extLst>
  </p:cSld>
  <p:clrMapOvr>
    <a:masterClrMapping/>
  </p:clrMapOvr>
  <p:hf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55563"/>
            <a:ext cx="7772400" cy="7191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357188" y="1412875"/>
            <a:ext cx="4125912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5500" y="1412875"/>
            <a:ext cx="4127500" cy="49704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381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>
                <a:solidFill>
                  <a:srgbClr val="000000"/>
                </a:solidFill>
              </a:rPr>
              <a:t> </a:t>
            </a:r>
            <a:fld id="{72F054CC-169B-405A-8EFC-341DCDFEA7D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580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FCE2D9-6AD3-4231-B397-0257783385A2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5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8903D-23E7-46FD-A74A-6DF06809A117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F6A0C1FC-A554-491D-A23A-A703A9D524E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87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0DF35-2688-4F44-9F8C-2107F806ADC6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9145DC76-6872-4DF4-9E14-3C9F149DB05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69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87A52-E705-490A-838D-8B1C5ED7F7CC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3CCA7D36-5D0B-46DA-8B86-93CC45348741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91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7CE658-0EE9-48FF-B2F3-346B209313CA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6FC0A10C-74C9-4EDA-8B18-281A1C85680F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F259AA-69C5-45ED-B1EF-90BAC46572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4A972A3D-E40E-44AE-8599-5054B70DFC1D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5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2316D-E476-4C1C-97C5-38113797E089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B126D77-9135-4E47-A5DC-34E5006577A9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79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249D1-C02F-4E77-A829-446A2E49D60E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BC81E695-55B3-4878-8A1B-BFF729C1E317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92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6806B-82A5-4237-952D-C352BA9CEF60}" type="slidenum">
              <a:rPr lang="cs-CZ" smtClean="0">
                <a:solidFill>
                  <a:srgbClr val="000000"/>
                </a:solidFill>
              </a:rPr>
              <a:pPr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/>
            <a:r>
              <a:rPr lang="cs-CZ" dirty="0" smtClean="0">
                <a:solidFill>
                  <a:srgbClr val="000000"/>
                </a:solidFill>
              </a:rPr>
              <a:t> </a:t>
            </a:r>
            <a:fld id="{5C5BDBD8-354C-4C33-8509-9899503E8362}" type="slidenum">
              <a:rPr lang="cs-CZ" smtClean="0">
                <a:solidFill>
                  <a:srgbClr val="000000"/>
                </a:solidFill>
              </a:rPr>
              <a:pPr algn="r"/>
              <a:t>‹#›</a:t>
            </a:fld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06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Arial" pitchFamily="34" charset="0"/>
              </a:defRPr>
            </a:lvl1pPr>
          </a:lstStyle>
          <a:p>
            <a:pPr eaLnBrk="0" hangingPunct="0"/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 eaLnBrk="0" hangingPunct="0"/>
            <a:fld id="{A24E9C55-C54B-46F2-802C-C950BBC5F97F}" type="slidenum">
              <a:rPr lang="cs-CZ" b="1">
                <a:solidFill>
                  <a:srgbClr val="000000"/>
                </a:solidFill>
                <a:cs typeface="+mn-cs"/>
              </a:rPr>
              <a:pPr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6633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000000"/>
                </a:solidFill>
                <a:latin typeface="Times New Roman" pitchFamily="18" charset="0"/>
                <a:cs typeface="+mn-cs"/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0" hangingPunct="0">
                <a:defRPr/>
              </a:pPr>
              <a:endParaRPr lang="cs-CZ" sz="2400" b="1" dirty="0">
                <a:solidFill>
                  <a:srgbClr val="CC6600"/>
                </a:solidFill>
                <a:latin typeface="Arial" pitchFamily="34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3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 algn="r" eaLnBrk="0" hangingPunct="0"/>
            <a:r>
              <a:rPr lang="cs-CZ" b="1" dirty="0">
                <a:solidFill>
                  <a:srgbClr val="000000"/>
                </a:solidFill>
                <a:cs typeface="+mn-cs"/>
              </a:rPr>
              <a:t> </a:t>
            </a:r>
            <a:fld id="{EC377670-D1B4-4464-8ADD-7E5B3403F0F4}" type="slidenum">
              <a:rPr lang="cs-CZ" b="1">
                <a:solidFill>
                  <a:srgbClr val="000000"/>
                </a:solidFill>
                <a:cs typeface="+mn-cs"/>
              </a:rPr>
              <a:pPr algn="r" eaLnBrk="0" hangingPunct="0"/>
              <a:t>‹#›</a:t>
            </a:fld>
            <a:endParaRPr lang="cs-CZ" b="1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8172450" y="692150"/>
            <a:ext cx="7921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0343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880000" y="1800000"/>
            <a:ext cx="6019800" cy="2243142"/>
          </a:xfrm>
        </p:spPr>
        <p:txBody>
          <a:bodyPr/>
          <a:lstStyle/>
          <a:p>
            <a:r>
              <a:rPr lang="cs-CZ" sz="8800" b="1" dirty="0" smtClean="0"/>
              <a:t>TEP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600" b="1" dirty="0" smtClean="0"/>
              <a:t>EEPROM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0000" y="4320000"/>
            <a:ext cx="6264000" cy="707886"/>
          </a:xfrm>
        </p:spPr>
        <p:txBody>
          <a:bodyPr wrap="square">
            <a:spAutoFit/>
          </a:bodyPr>
          <a:lstStyle/>
          <a:p>
            <a:pPr eaLnBrk="1" hangingPunct="1"/>
            <a:r>
              <a:rPr lang="cs-CZ" sz="4000" b="1" dirty="0" smtClean="0">
                <a:solidFill>
                  <a:schemeClr val="accent5">
                    <a:lumMod val="25000"/>
                  </a:schemeClr>
                </a:solidFill>
              </a:rPr>
              <a:t>č.8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81" y="5599113"/>
            <a:ext cx="5761037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02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5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Čtení z paměti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Obdélník 58"/>
          <p:cNvSpPr/>
          <p:nvPr/>
        </p:nvSpPr>
        <p:spPr>
          <a:xfrm>
            <a:off x="360000" y="1080000"/>
            <a:ext cx="4068000" cy="8336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108000" rIns="90000" bIns="10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Nastav registr a registr dat EEAR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0" name="TextovéPole 59"/>
          <p:cNvSpPr txBox="1"/>
          <p:nvPr/>
        </p:nvSpPr>
        <p:spPr bwMode="auto">
          <a:xfrm>
            <a:off x="360000" y="1080000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1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61" name="Obdélník 60"/>
          <p:cNvSpPr/>
          <p:nvPr/>
        </p:nvSpPr>
        <p:spPr>
          <a:xfrm>
            <a:off x="356781" y="2132856"/>
            <a:ext cx="4068000" cy="525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108000" rIns="90000" bIns="10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Nastav EERE=1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xtovéPole 13"/>
          <p:cNvSpPr txBox="1"/>
          <p:nvPr/>
        </p:nvSpPr>
        <p:spPr bwMode="auto">
          <a:xfrm>
            <a:off x="360009" y="2132856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2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71228" y="2811142"/>
            <a:ext cx="4068000" cy="525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108000" rIns="90000" bIns="10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Čti registr EEDR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 bwMode="auto">
          <a:xfrm>
            <a:off x="374456" y="2811142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3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80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318791"/>
            <a:ext cx="7834306" cy="707886"/>
          </a:xfrm>
        </p:spPr>
        <p:txBody>
          <a:bodyPr>
            <a:spAutoFit/>
          </a:bodyPr>
          <a:lstStyle/>
          <a:p>
            <a:r>
              <a:rPr lang="cs-CZ" sz="4000" b="1" kern="1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Kontrolní úkoly</a:t>
            </a:r>
            <a:endParaRPr lang="cs-CZ" sz="3600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09" y="1080018"/>
            <a:ext cx="8783993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"/>
              <a:defRPr/>
            </a:pPr>
            <a:r>
              <a:rPr lang="cs-CZ" sz="2400" b="0" kern="1200" dirty="0" smtClean="0">
                <a:latin typeface="Verdana" pitchFamily="34" charset="0"/>
              </a:rPr>
              <a:t>Režim normální: jakým směrem čítá, na jaké hodnotě začíná čítání, na jaké hodnotě končí.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"/>
              <a:defRPr/>
            </a:pPr>
            <a:r>
              <a:rPr lang="cs-CZ" sz="2400" b="0" dirty="0" smtClean="0">
                <a:latin typeface="Verdana" pitchFamily="34" charset="0"/>
              </a:rPr>
              <a:t>Jakou má kapacitu čítač 0?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"/>
              <a:defRPr/>
            </a:pPr>
            <a:r>
              <a:rPr lang="cs-CZ" sz="2400" b="0" dirty="0" smtClean="0">
                <a:latin typeface="Verdana" pitchFamily="34" charset="0"/>
              </a:rPr>
              <a:t>Kdy vznikne událost přetečení čítače?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"/>
              <a:defRPr/>
            </a:pPr>
            <a:r>
              <a:rPr lang="cs-CZ" sz="2400" b="0" kern="1200" dirty="0" smtClean="0">
                <a:latin typeface="Verdana" pitchFamily="34" charset="0"/>
              </a:rPr>
              <a:t>Vypočítejte jak dlouho trvá přetečení čítače 0 při nastavení děliče na 1024 a frekvenci 16MHz.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"/>
              <a:defRPr/>
            </a:pPr>
            <a:r>
              <a:rPr lang="cs-CZ" sz="2400" b="0" dirty="0">
                <a:latin typeface="Verdana" pitchFamily="34" charset="0"/>
              </a:rPr>
              <a:t>Režim </a:t>
            </a:r>
            <a:r>
              <a:rPr lang="cs-CZ" sz="2400" b="0" dirty="0" smtClean="0">
                <a:latin typeface="Verdana" pitchFamily="34" charset="0"/>
              </a:rPr>
              <a:t>CTC: </a:t>
            </a:r>
            <a:r>
              <a:rPr lang="cs-CZ" sz="2400" b="0" dirty="0">
                <a:latin typeface="Verdana" pitchFamily="34" charset="0"/>
              </a:rPr>
              <a:t>jakým směrem čítá, na jaké hodnotě začíná čítání, na jaké hodnotě končí</a:t>
            </a:r>
            <a:r>
              <a:rPr lang="cs-CZ" sz="2400" b="0" dirty="0" smtClean="0">
                <a:latin typeface="Verdana" pitchFamily="34" charset="0"/>
              </a:rPr>
              <a:t>.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"/>
              <a:defRPr/>
            </a:pPr>
            <a:r>
              <a:rPr lang="cs-CZ" sz="2400" b="0" dirty="0" smtClean="0">
                <a:latin typeface="Verdana" pitchFamily="34" charset="0"/>
              </a:rPr>
              <a:t>Jaká událost vznikne při dosažení vrcholu čítání?</a:t>
            </a:r>
          </a:p>
          <a:p>
            <a:pPr marL="360000" indent="-360000" eaLnBrk="0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"/>
              <a:defRPr/>
            </a:pPr>
            <a:r>
              <a:rPr lang="cs-CZ" sz="2400" b="0" dirty="0" smtClean="0">
                <a:latin typeface="Verdana" pitchFamily="34" charset="0"/>
              </a:rPr>
              <a:t>Jak můžeme ovlivnit periodicitu této události?</a:t>
            </a:r>
            <a:endParaRPr lang="cs-CZ" sz="2400" b="0" dirty="0">
              <a:latin typeface="Verdana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172401" y="188640"/>
            <a:ext cx="720080" cy="923330"/>
          </a:xfrm>
          <a:prstGeom prst="rect">
            <a:avLst/>
          </a:prstGeom>
          <a:solidFill>
            <a:schemeClr val="bg1">
              <a:lumMod val="75000"/>
            </a:schemeClr>
          </a:solidFill>
          <a:ln/>
        </p:spPr>
        <p:txBody>
          <a:bodyPr wrap="square" rtlCol="0">
            <a:spAutoFit/>
          </a:bodyPr>
          <a:lstStyle/>
          <a:p>
            <a:pPr algn="ctr"/>
            <a:r>
              <a:rPr lang="cs-CZ" sz="5400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sym typeface="Webdings"/>
              </a:rPr>
              <a:t></a:t>
            </a:r>
            <a:endParaRPr lang="cs-CZ" sz="5400" kern="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06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360000" y="1440001"/>
            <a:ext cx="8784000" cy="1723549"/>
          </a:xfrm>
          <a:noFill/>
          <a:ln/>
        </p:spPr>
        <p:txBody>
          <a:bodyPr>
            <a:spAutoFit/>
          </a:bodyPr>
          <a:lstStyle/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>
                <a:latin typeface="Arial" charset="0"/>
              </a:rPr>
              <a:t>Téma</a:t>
            </a:r>
            <a:r>
              <a:rPr lang="cs-CZ" sz="2400" dirty="0">
                <a:latin typeface="Arial" charset="0"/>
              </a:rPr>
              <a:t>	</a:t>
            </a:r>
            <a:r>
              <a:rPr lang="cs-CZ" b="1" dirty="0" smtClean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EEPROM</a:t>
            </a:r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Předmět</a:t>
            </a:r>
            <a:r>
              <a:rPr lang="cs-CZ" dirty="0" smtClean="0"/>
              <a:t> </a:t>
            </a:r>
            <a:r>
              <a:rPr lang="cs-CZ" dirty="0"/>
              <a:t>	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TEP</a:t>
            </a:r>
            <a:endParaRPr lang="cs-CZ" b="1" dirty="0"/>
          </a:p>
          <a:p>
            <a:pPr marL="360000" indent="-360000"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cs-CZ" sz="2400" dirty="0" smtClean="0"/>
              <a:t>Autor</a:t>
            </a:r>
            <a:r>
              <a:rPr lang="cs-CZ" sz="2400" dirty="0"/>
              <a:t>	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Juránek Leoš Ing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endParaRPr 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000" y="288000"/>
            <a:ext cx="7772400" cy="720000"/>
          </a:xfrm>
          <a:noFill/>
          <a:ln/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TEP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504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3" y="1080009"/>
            <a:ext cx="8784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 eaLnBrk="0" hangingPunct="0">
              <a:spcAft>
                <a:spcPts val="24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Uchování dat i po vypnutí</a:t>
            </a:r>
          </a:p>
          <a:p>
            <a:pPr marL="504000" indent="-504000" eaLnBrk="0" hangingPunct="0">
              <a:spcAft>
                <a:spcPts val="24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Rychlé čtení</a:t>
            </a:r>
          </a:p>
          <a:p>
            <a:pPr marL="504000" indent="-504000" eaLnBrk="0" hangingPunct="0">
              <a:spcAft>
                <a:spcPts val="24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Pomalý zápis </a:t>
            </a:r>
          </a:p>
          <a:p>
            <a:pPr marL="504000" eaLnBrk="0" hangingPunct="0">
              <a:spcAft>
                <a:spcPts val="2400"/>
              </a:spcAft>
              <a:buClr>
                <a:srgbClr val="00007D"/>
              </a:buClr>
              <a:buSzPct val="100000"/>
              <a:defRPr/>
            </a:pPr>
            <a:r>
              <a:rPr lang="cs-CZ" sz="3200" dirty="0" smtClean="0">
                <a:solidFill>
                  <a:srgbClr val="000000"/>
                </a:solidFill>
                <a:latin typeface="Verdana" pitchFamily="34" charset="0"/>
              </a:rPr>
              <a:t>Zápis  trvá až 8,5 s</a:t>
            </a:r>
          </a:p>
          <a:p>
            <a:pPr marL="504000" eaLnBrk="0" hangingPunct="0">
              <a:spcAft>
                <a:spcPts val="2400"/>
              </a:spcAft>
              <a:buClr>
                <a:srgbClr val="00007D"/>
              </a:buClr>
              <a:buSzPct val="100000"/>
              <a:defRPr/>
            </a:pPr>
            <a:r>
              <a:rPr lang="cs-CZ" sz="3200" dirty="0" smtClean="0">
                <a:solidFill>
                  <a:srgbClr val="000000"/>
                </a:solidFill>
                <a:latin typeface="Verdana" pitchFamily="34" charset="0"/>
              </a:rPr>
              <a:t>Musí být zajištěny určité podmínky, aby se data správně zapsala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Použití paměti EEPROM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254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Schéma EEPROM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0000" y="1080000"/>
            <a:ext cx="4680072" cy="34291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endParaRPr lang="cs-CZ" sz="2400" b="1">
              <a:solidFill>
                <a:srgbClr val="FFFFFF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27584" y="1347690"/>
            <a:ext cx="4104456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cs-CZ" sz="3200" b="1" dirty="0" smtClean="0">
                <a:solidFill>
                  <a:srgbClr val="000000"/>
                </a:solidFill>
              </a:rPr>
              <a:t>Adresový registr</a:t>
            </a:r>
            <a:endParaRPr lang="cs-CZ" sz="3200" b="1" dirty="0">
              <a:solidFill>
                <a:srgbClr val="00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27584" y="2388347"/>
            <a:ext cx="2376264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cs-CZ" sz="2400" b="1" dirty="0" smtClean="0">
                <a:solidFill>
                  <a:srgbClr val="000000"/>
                </a:solidFill>
              </a:rPr>
              <a:t>Datový registr</a:t>
            </a:r>
            <a:endParaRPr lang="cs-CZ" sz="2400" b="1" dirty="0">
              <a:solidFill>
                <a:srgbClr val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27584" y="3429004"/>
            <a:ext cx="2376264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/>
            <a:r>
              <a:rPr lang="cs-CZ" sz="2400" b="1" dirty="0" smtClean="0">
                <a:solidFill>
                  <a:srgbClr val="000000"/>
                </a:solidFill>
              </a:rPr>
              <a:t>Řídící registr</a:t>
            </a:r>
            <a:endParaRPr lang="cs-CZ" sz="2400" b="1" dirty="0">
              <a:solidFill>
                <a:srgbClr val="00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39372" y="4680000"/>
            <a:ext cx="4680704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eaLnBrk="0" hangingPunct="0"/>
            <a:r>
              <a:rPr lang="cs-CZ" sz="2000" dirty="0" smtClean="0">
                <a:solidFill>
                  <a:srgbClr val="000000"/>
                </a:solidFill>
              </a:rPr>
              <a:t>Události</a:t>
            </a:r>
          </a:p>
          <a:p>
            <a:pPr marL="342900" indent="-342900" eaLnBrk="0" hangingPunct="0">
              <a:buFont typeface="Wingdings" panose="05000000000000000000" pitchFamily="2" charset="2"/>
              <a:buChar char="Ü"/>
            </a:pPr>
            <a:r>
              <a:rPr lang="cs-CZ" sz="2000" b="1" dirty="0" smtClean="0">
                <a:solidFill>
                  <a:srgbClr val="000000"/>
                </a:solidFill>
              </a:rPr>
              <a:t>Dokončení zápisu</a:t>
            </a:r>
          </a:p>
        </p:txBody>
      </p:sp>
    </p:spTree>
    <p:extLst>
      <p:ext uri="{BB962C8B-B14F-4D97-AF65-F5344CB8AC3E}">
        <p14:creationId xmlns:p14="http://schemas.microsoft.com/office/powerpoint/2010/main" val="16720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3" y="1080009"/>
            <a:ext cx="878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 eaLnBrk="0" hangingPunct="0">
              <a:spcAft>
                <a:spcPts val="24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Princip práce s pamětí EEPROM </a:t>
            </a:r>
            <a:r>
              <a:rPr lang="cs-CZ" sz="3200" b="1" u="sng" dirty="0" smtClean="0">
                <a:solidFill>
                  <a:srgbClr val="000000"/>
                </a:solidFill>
                <a:latin typeface="Verdana" pitchFamily="34" charset="0"/>
              </a:rPr>
              <a:t>Zápis do paměti</a:t>
            </a:r>
          </a:p>
          <a:p>
            <a:pPr marL="514350" indent="-51435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Nastavení adresy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v adresním registru</a:t>
            </a:r>
          </a:p>
          <a:p>
            <a:pPr marL="514350" indent="-51435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Nastavení dat </a:t>
            </a:r>
            <a:r>
              <a:rPr lang="cs-CZ" sz="2800" dirty="0">
                <a:solidFill>
                  <a:srgbClr val="000000"/>
                </a:solidFill>
                <a:latin typeface="Verdana" pitchFamily="34" charset="0"/>
              </a:rPr>
              <a:t>v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datovém registru</a:t>
            </a:r>
          </a:p>
          <a:p>
            <a:pPr marL="514350" indent="-51435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Nastavení bitu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, který potvrzuje zápis</a:t>
            </a:r>
          </a:p>
          <a:p>
            <a:pPr marL="514350" indent="-51435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Čekací smyčka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na událost, </a:t>
            </a:r>
            <a:r>
              <a:rPr lang="cs-CZ" sz="2800" b="1" i="1" dirty="0" smtClean="0">
                <a:solidFill>
                  <a:srgbClr val="000000"/>
                </a:solidFill>
                <a:latin typeface="Verdana" pitchFamily="34" charset="0"/>
              </a:rPr>
              <a:t>dokončení zápisu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 nebo</a:t>
            </a:r>
          </a:p>
          <a:p>
            <a:pPr marL="514350" indent="-51435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Obsluha přerušení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vyvolané událostí </a:t>
            </a:r>
            <a:r>
              <a:rPr lang="cs-CZ" sz="2800" b="1" i="1" dirty="0">
                <a:solidFill>
                  <a:srgbClr val="000000"/>
                </a:solidFill>
                <a:latin typeface="Verdana" pitchFamily="34" charset="0"/>
              </a:rPr>
              <a:t>dokončení zápisu</a:t>
            </a:r>
            <a:endParaRPr lang="cs-CZ" sz="280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Použití EEPROM v aplikaci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917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3" y="1080009"/>
            <a:ext cx="8784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 eaLnBrk="0" hangingPunct="0">
              <a:spcAft>
                <a:spcPts val="24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Princip práce s pamětí EEPROM </a:t>
            </a:r>
            <a:r>
              <a:rPr lang="cs-CZ" sz="3200" b="1" u="sng" dirty="0" smtClean="0">
                <a:solidFill>
                  <a:srgbClr val="000000"/>
                </a:solidFill>
                <a:latin typeface="Verdana" pitchFamily="34" charset="0"/>
              </a:rPr>
              <a:t>Čtení z paměti</a:t>
            </a:r>
          </a:p>
          <a:p>
            <a:pPr marL="514350" indent="-51435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Nastavení adresy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v adresním registru</a:t>
            </a:r>
          </a:p>
          <a:p>
            <a:pPr marL="514350" indent="-51435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Nastavení bitu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, který</a:t>
            </a: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potvrzuje čtení</a:t>
            </a:r>
          </a:p>
          <a:p>
            <a:pPr marL="514350" indent="-51435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+mj-lt"/>
              <a:buAutoNum type="arabicPeriod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Verdana" pitchFamily="34" charset="0"/>
              </a:rPr>
              <a:t>Čtení dat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z datového registru</a:t>
            </a:r>
          </a:p>
        </p:txBody>
      </p:sp>
    </p:spTree>
    <p:extLst>
      <p:ext uri="{BB962C8B-B14F-4D97-AF65-F5344CB8AC3E}">
        <p14:creationId xmlns:p14="http://schemas.microsoft.com/office/powerpoint/2010/main" val="13487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60003" y="1080000"/>
            <a:ext cx="8784000" cy="3000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n"/>
              <a:defRPr/>
            </a:pPr>
            <a:r>
              <a:rPr lang="cs-CZ" sz="3200" b="1" dirty="0" smtClean="0">
                <a:solidFill>
                  <a:srgbClr val="000000"/>
                </a:solidFill>
                <a:latin typeface="Verdana" pitchFamily="34" charset="0"/>
              </a:rPr>
              <a:t>Registry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EEAR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– adresový registr (počet bitů podle kapacity paměti EEPROM)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EEDR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– datový registr (8 bitů)</a:t>
            </a:r>
          </a:p>
          <a:p>
            <a:pPr marL="504000" indent="-504000" eaLnBrk="0" hangingPunct="0">
              <a:spcAft>
                <a:spcPts val="1800"/>
              </a:spcAft>
              <a:buClr>
                <a:srgbClr val="00007D"/>
              </a:buClr>
              <a:buSzPct val="100000"/>
              <a:buFont typeface="Wingdings" pitchFamily="2" charset="2"/>
              <a:buChar char="ü"/>
              <a:defRPr/>
            </a:pPr>
            <a:r>
              <a:rPr lang="cs-CZ" sz="28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EECR </a:t>
            </a:r>
            <a:r>
              <a:rPr lang="cs-CZ" sz="2800" dirty="0" smtClean="0">
                <a:solidFill>
                  <a:srgbClr val="000000"/>
                </a:solidFill>
                <a:latin typeface="Verdana" pitchFamily="34" charset="0"/>
              </a:rPr>
              <a:t>- řídící registr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69946"/>
            <a:ext cx="7772400" cy="400110"/>
          </a:xfrm>
          <a:noFill/>
          <a:ln/>
        </p:spPr>
        <p:txBody>
          <a:bodyPr>
            <a:spAutoFit/>
          </a:bodyPr>
          <a:lstStyle/>
          <a:p>
            <a:pPr lvl="0">
              <a:defRPr/>
            </a:pPr>
            <a:r>
              <a:rPr lang="cs-CZ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+mn-ea"/>
                <a:cs typeface="+mn-cs"/>
              </a:rPr>
              <a:t>Funkce</a:t>
            </a:r>
            <a:endParaRPr lang="cs-CZ" sz="2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497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7" y="288005"/>
            <a:ext cx="8104183" cy="720000"/>
          </a:xfrm>
        </p:spPr>
        <p:txBody>
          <a:bodyPr/>
          <a:lstStyle/>
          <a:p>
            <a:pPr>
              <a:defRPr/>
            </a:pPr>
            <a:r>
              <a:rPr lang="cs-CZ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Registr </a:t>
            </a: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EECR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180002" y="1440003"/>
            <a:ext cx="4224146" cy="859883"/>
            <a:chOff x="407" y="2839"/>
            <a:chExt cx="2696" cy="228"/>
          </a:xfrm>
        </p:grpSpPr>
        <p:sp>
          <p:nvSpPr>
            <p:cNvPr id="23" name="Rectangle 42"/>
            <p:cNvSpPr>
              <a:spLocks noChangeArrowheads="1"/>
            </p:cNvSpPr>
            <p:nvPr/>
          </p:nvSpPr>
          <p:spPr bwMode="auto">
            <a:xfrm>
              <a:off x="407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4" name="Rectangle 43"/>
            <p:cNvSpPr>
              <a:spLocks noChangeArrowheads="1"/>
            </p:cNvSpPr>
            <p:nvPr/>
          </p:nvSpPr>
          <p:spPr bwMode="auto">
            <a:xfrm>
              <a:off x="744" y="2839"/>
              <a:ext cx="337" cy="22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6" name="Rectangle 44"/>
            <p:cNvSpPr>
              <a:spLocks noChangeArrowheads="1"/>
            </p:cNvSpPr>
            <p:nvPr/>
          </p:nvSpPr>
          <p:spPr bwMode="auto">
            <a:xfrm>
              <a:off x="1081" y="2839"/>
              <a:ext cx="337" cy="22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EEPM1</a:t>
              </a:r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7" name="Rectangle 45"/>
            <p:cNvSpPr>
              <a:spLocks noChangeArrowheads="1"/>
            </p:cNvSpPr>
            <p:nvPr/>
          </p:nvSpPr>
          <p:spPr bwMode="auto">
            <a:xfrm>
              <a:off x="1418" y="2839"/>
              <a:ext cx="337" cy="22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EEPM0</a:t>
              </a:r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8" name="Rectangle 46"/>
            <p:cNvSpPr>
              <a:spLocks noChangeArrowheads="1"/>
            </p:cNvSpPr>
            <p:nvPr/>
          </p:nvSpPr>
          <p:spPr bwMode="auto">
            <a:xfrm>
              <a:off x="1755" y="2839"/>
              <a:ext cx="337" cy="228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EERIE</a:t>
              </a:r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29" name="Rectangle 47"/>
            <p:cNvSpPr>
              <a:spLocks noChangeArrowheads="1"/>
            </p:cNvSpPr>
            <p:nvPr/>
          </p:nvSpPr>
          <p:spPr bwMode="auto">
            <a:xfrm>
              <a:off x="2092" y="2839"/>
              <a:ext cx="337" cy="22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EEMPE</a:t>
              </a:r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0" name="Rectangle 48"/>
            <p:cNvSpPr>
              <a:spLocks noChangeArrowheads="1"/>
            </p:cNvSpPr>
            <p:nvPr/>
          </p:nvSpPr>
          <p:spPr bwMode="auto">
            <a:xfrm>
              <a:off x="2429" y="2839"/>
              <a:ext cx="337" cy="228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EEPE</a:t>
              </a:r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  <p:sp>
          <p:nvSpPr>
            <p:cNvPr id="31" name="Rectangle 49"/>
            <p:cNvSpPr>
              <a:spLocks noChangeArrowheads="1"/>
            </p:cNvSpPr>
            <p:nvPr/>
          </p:nvSpPr>
          <p:spPr bwMode="auto">
            <a:xfrm>
              <a:off x="2766" y="2839"/>
              <a:ext cx="337" cy="22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vert270" wrap="none" lIns="90000" tIns="46800" rIns="90000" bIns="46800" anchor="ctr"/>
            <a:lstStyle/>
            <a:p>
              <a:pPr algn="ctr"/>
              <a:r>
                <a:rPr lang="cs-CZ" sz="1600" b="1" dirty="0" smtClean="0">
                  <a:solidFill>
                    <a:srgbClr val="00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EERE</a:t>
              </a:r>
              <a:endParaRPr lang="cs-CZ" sz="16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</p:txBody>
        </p:sp>
      </p:grpSp>
      <p:sp>
        <p:nvSpPr>
          <p:cNvPr id="32" name="Text Box 71"/>
          <p:cNvSpPr txBox="1">
            <a:spLocks noChangeArrowheads="1"/>
          </p:cNvSpPr>
          <p:nvPr/>
        </p:nvSpPr>
        <p:spPr bwMode="auto">
          <a:xfrm>
            <a:off x="180000" y="1080000"/>
            <a:ext cx="1857388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2000">
                <a:latin typeface="Consolas" panose="020B0609020204030204" pitchFamily="49" charset="0"/>
                <a:cs typeface="Consolas" panose="020B0609020204030204" pitchFamily="49" charset="0"/>
              </a:defRPr>
            </a:lvl1pPr>
          </a:lstStyle>
          <a:p>
            <a:pPr eaLnBrk="0" hangingPunct="0"/>
            <a:r>
              <a:rPr lang="cs-CZ" b="1" dirty="0" smtClean="0">
                <a:solidFill>
                  <a:srgbClr val="000000"/>
                </a:solidFill>
              </a:rPr>
              <a:t>EECR</a:t>
            </a:r>
            <a:endParaRPr lang="cs-CZ" b="1" dirty="0">
              <a:solidFill>
                <a:srgbClr val="000000"/>
              </a:solidFill>
            </a:endParaRPr>
          </a:p>
        </p:txBody>
      </p:sp>
      <p:cxnSp>
        <p:nvCxnSpPr>
          <p:cNvPr id="293937" name="Pravoúhlá spojnice 293936"/>
          <p:cNvCxnSpPr>
            <a:stCxn id="31" idx="2"/>
            <a:endCxn id="42" idx="1"/>
          </p:cNvCxnSpPr>
          <p:nvPr/>
        </p:nvCxnSpPr>
        <p:spPr>
          <a:xfrm rot="5400000" flipH="1" flipV="1">
            <a:off x="4427097" y="1146985"/>
            <a:ext cx="865943" cy="1439860"/>
          </a:xfrm>
          <a:prstGeom prst="bentConnector4">
            <a:avLst>
              <a:gd name="adj1" fmla="val -26399"/>
              <a:gd name="adj2" fmla="val 59168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2"/>
          <p:cNvSpPr>
            <a:spLocks noChangeArrowheads="1"/>
          </p:cNvSpPr>
          <p:nvPr/>
        </p:nvSpPr>
        <p:spPr bwMode="auto">
          <a:xfrm>
            <a:off x="5579999" y="772223"/>
            <a:ext cx="3060000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buClr>
                <a:srgbClr val="00007D"/>
              </a:buClr>
              <a:buSzPct val="100000"/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EERE=1</a:t>
            </a:r>
            <a:r>
              <a:rPr lang="cs-CZ" sz="2000" b="1" dirty="0" smtClean="0">
                <a:solidFill>
                  <a:srgbClr val="000000"/>
                </a:solidFill>
                <a:latin typeface="Verdana" pitchFamily="34" charset="0"/>
              </a:rPr>
              <a:t>, povolení čtení </a:t>
            </a:r>
            <a:r>
              <a:rPr lang="cs-CZ" sz="2000" dirty="0" smtClean="0">
                <a:solidFill>
                  <a:srgbClr val="000000"/>
                </a:solidFill>
                <a:latin typeface="Verdana" pitchFamily="34" charset="0"/>
              </a:rPr>
              <a:t>z paměti EEPROM, po čtení se nastaví na nulu</a:t>
            </a:r>
          </a:p>
        </p:txBody>
      </p:sp>
      <p:cxnSp>
        <p:nvCxnSpPr>
          <p:cNvPr id="44" name="Pravoúhlá spojnice 43"/>
          <p:cNvCxnSpPr>
            <a:stCxn id="30" idx="2"/>
            <a:endCxn id="47" idx="1"/>
          </p:cNvCxnSpPr>
          <p:nvPr/>
        </p:nvCxnSpPr>
        <p:spPr>
          <a:xfrm rot="16200000" flipH="1">
            <a:off x="4356565" y="1555441"/>
            <a:ext cx="478991" cy="1967879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5580000" y="2271045"/>
            <a:ext cx="30600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buClr>
                <a:srgbClr val="00007D"/>
              </a:buClr>
              <a:buSzPct val="100000"/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EEPE=1</a:t>
            </a:r>
            <a:r>
              <a:rPr lang="cs-CZ" sz="2000" b="1" dirty="0" smtClean="0">
                <a:solidFill>
                  <a:srgbClr val="000000"/>
                </a:solidFill>
                <a:latin typeface="Verdana" pitchFamily="34" charset="0"/>
              </a:rPr>
              <a:t>, </a:t>
            </a:r>
            <a:r>
              <a:rPr lang="cs-CZ" sz="2000" b="1" dirty="0">
                <a:solidFill>
                  <a:srgbClr val="000000"/>
                </a:solidFill>
                <a:latin typeface="Verdana" pitchFamily="34" charset="0"/>
              </a:rPr>
              <a:t>povolení </a:t>
            </a:r>
            <a:r>
              <a:rPr lang="cs-CZ" sz="2000" b="1" dirty="0" smtClean="0">
                <a:solidFill>
                  <a:srgbClr val="000000"/>
                </a:solidFill>
                <a:latin typeface="Verdana" pitchFamily="34" charset="0"/>
              </a:rPr>
              <a:t>zápisu </a:t>
            </a:r>
            <a:r>
              <a:rPr lang="cs-CZ" sz="2000" dirty="0" smtClean="0">
                <a:solidFill>
                  <a:srgbClr val="000000"/>
                </a:solidFill>
                <a:latin typeface="Verdana" pitchFamily="34" charset="0"/>
              </a:rPr>
              <a:t>do </a:t>
            </a:r>
            <a:r>
              <a:rPr lang="cs-CZ" sz="2000" dirty="0">
                <a:solidFill>
                  <a:srgbClr val="000000"/>
                </a:solidFill>
                <a:latin typeface="Verdana" pitchFamily="34" charset="0"/>
              </a:rPr>
              <a:t>paměti EEPROM</a:t>
            </a: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5579999" y="4653136"/>
            <a:ext cx="30600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buClr>
                <a:srgbClr val="00007D"/>
              </a:buClr>
              <a:buSzPct val="100000"/>
            </a:pP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EERIE=1</a:t>
            </a:r>
            <a:r>
              <a:rPr lang="cs-CZ" sz="2000" b="1" dirty="0">
                <a:solidFill>
                  <a:srgbClr val="000000"/>
                </a:solidFill>
                <a:latin typeface="Verdana" pitchFamily="34" charset="0"/>
              </a:rPr>
              <a:t>, </a:t>
            </a:r>
            <a:r>
              <a:rPr lang="cs-CZ" sz="2000" dirty="0" smtClean="0">
                <a:solidFill>
                  <a:srgbClr val="000000"/>
                </a:solidFill>
                <a:latin typeface="Verdana" pitchFamily="34" charset="0"/>
              </a:rPr>
              <a:t>povolení přerušení událost:</a:t>
            </a:r>
            <a:r>
              <a:rPr lang="cs-CZ" sz="2000" b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r>
              <a:rPr lang="cs-CZ" sz="2000" b="1" i="1" dirty="0" smtClean="0">
                <a:solidFill>
                  <a:srgbClr val="000000"/>
                </a:solidFill>
                <a:latin typeface="Verdana" pitchFamily="34" charset="0"/>
              </a:rPr>
              <a:t>Zápis dokončen </a:t>
            </a:r>
            <a:endParaRPr lang="cs-CZ" sz="2000" b="1" i="1" dirty="0">
              <a:solidFill>
                <a:srgbClr val="000000"/>
              </a:solidFill>
              <a:latin typeface="Verdana" pitchFamily="34" charset="0"/>
            </a:endParaRPr>
          </a:p>
        </p:txBody>
      </p:sp>
      <p:cxnSp>
        <p:nvCxnSpPr>
          <p:cNvPr id="55" name="Pravoúhlá spojnice 54"/>
          <p:cNvCxnSpPr>
            <a:stCxn id="28" idx="2"/>
            <a:endCxn id="49" idx="1"/>
          </p:cNvCxnSpPr>
          <p:nvPr/>
        </p:nvCxnSpPr>
        <p:spPr>
          <a:xfrm rot="16200000" flipH="1">
            <a:off x="2637500" y="2218469"/>
            <a:ext cx="2861082" cy="3023915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5579999" y="3462091"/>
            <a:ext cx="3060000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buClr>
                <a:srgbClr val="00007D"/>
              </a:buClr>
              <a:buSzPct val="100000"/>
              <a:defRPr/>
            </a:pP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EEMPE=1</a:t>
            </a:r>
            <a:r>
              <a:rPr lang="cs-CZ" sz="2000" b="1" dirty="0" smtClean="0">
                <a:solidFill>
                  <a:srgbClr val="000000"/>
                </a:solidFill>
                <a:latin typeface="Verdana" pitchFamily="34" charset="0"/>
              </a:rPr>
              <a:t>, hlavní povolení zápisu </a:t>
            </a:r>
            <a:r>
              <a:rPr lang="cs-CZ" sz="2000" dirty="0" smtClean="0">
                <a:solidFill>
                  <a:srgbClr val="000000"/>
                </a:solidFill>
                <a:latin typeface="Verdana" pitchFamily="34" charset="0"/>
              </a:rPr>
              <a:t>do </a:t>
            </a:r>
            <a:r>
              <a:rPr lang="cs-CZ" sz="2000" dirty="0">
                <a:solidFill>
                  <a:srgbClr val="000000"/>
                </a:solidFill>
                <a:latin typeface="Verdana" pitchFamily="34" charset="0"/>
              </a:rPr>
              <a:t>paměti EEPROM</a:t>
            </a:r>
          </a:p>
        </p:txBody>
      </p:sp>
      <p:cxnSp>
        <p:nvCxnSpPr>
          <p:cNvPr id="35" name="Pravoúhlá spojnice 34"/>
          <p:cNvCxnSpPr>
            <a:stCxn id="29" idx="2"/>
            <a:endCxn id="34" idx="1"/>
          </p:cNvCxnSpPr>
          <p:nvPr/>
        </p:nvCxnSpPr>
        <p:spPr>
          <a:xfrm rot="16200000" flipH="1">
            <a:off x="3497032" y="1886955"/>
            <a:ext cx="1670037" cy="2495897"/>
          </a:xfrm>
          <a:prstGeom prst="bentConnector2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2"/>
          <p:cNvSpPr>
            <a:spLocks noChangeArrowheads="1"/>
          </p:cNvSpPr>
          <p:nvPr/>
        </p:nvSpPr>
        <p:spPr bwMode="auto">
          <a:xfrm>
            <a:off x="234057" y="3789873"/>
            <a:ext cx="2058018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buClr>
                <a:srgbClr val="00007D"/>
              </a:buClr>
              <a:buSzPct val="100000"/>
            </a:pPr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EEPM</a:t>
            </a:r>
            <a:r>
              <a:rPr lang="cs-CZ" sz="2000" b="1" dirty="0" smtClean="0">
                <a:solidFill>
                  <a:srgbClr val="000000"/>
                </a:solidFill>
                <a:latin typeface="Verdana" pitchFamily="34" charset="0"/>
              </a:rPr>
              <a:t>, </a:t>
            </a:r>
            <a:r>
              <a:rPr lang="cs-CZ" sz="2000" dirty="0" smtClean="0">
                <a:solidFill>
                  <a:srgbClr val="000000"/>
                </a:solidFill>
                <a:latin typeface="Verdana" pitchFamily="34" charset="0"/>
              </a:rPr>
              <a:t>Mód programování paměti EEPROM</a:t>
            </a:r>
            <a:r>
              <a:rPr lang="cs-CZ" sz="2000" b="1" i="1" dirty="0" smtClean="0">
                <a:solidFill>
                  <a:srgbClr val="000000"/>
                </a:solidFill>
                <a:latin typeface="Verdana" pitchFamily="34" charset="0"/>
              </a:rPr>
              <a:t> </a:t>
            </a:r>
            <a:endParaRPr lang="cs-CZ" sz="2000" b="1" i="1" dirty="0">
              <a:solidFill>
                <a:srgbClr val="000000"/>
              </a:solidFill>
              <a:latin typeface="Verdana" pitchFamily="34" charset="0"/>
            </a:endParaRPr>
          </a:p>
        </p:txBody>
      </p:sp>
      <p:cxnSp>
        <p:nvCxnSpPr>
          <p:cNvPr id="39" name="Pravoúhlá spojnice 38"/>
          <p:cNvCxnSpPr>
            <a:stCxn id="26" idx="2"/>
            <a:endCxn id="38" idx="0"/>
          </p:cNvCxnSpPr>
          <p:nvPr/>
        </p:nvCxnSpPr>
        <p:spPr>
          <a:xfrm rot="5400000">
            <a:off x="636564" y="2926388"/>
            <a:ext cx="1489987" cy="236982"/>
          </a:xfrm>
          <a:prstGeom prst="bentConnector3">
            <a:avLst>
              <a:gd name="adj1" fmla="val 275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ravoúhlá spojnice 42"/>
          <p:cNvCxnSpPr>
            <a:stCxn id="27" idx="2"/>
          </p:cNvCxnSpPr>
          <p:nvPr/>
        </p:nvCxnSpPr>
        <p:spPr>
          <a:xfrm rot="5400000">
            <a:off x="1559541" y="2240395"/>
            <a:ext cx="409034" cy="528017"/>
          </a:xfrm>
          <a:prstGeom prst="bentConnector2">
            <a:avLst/>
          </a:prstGeom>
          <a:ln w="571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606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000" y="288005"/>
            <a:ext cx="8676000" cy="720000"/>
          </a:xfrm>
        </p:spPr>
        <p:txBody>
          <a:bodyPr/>
          <a:lstStyle/>
          <a:p>
            <a:pPr>
              <a:defRPr/>
            </a:pPr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Zápis do paměti</a:t>
            </a:r>
            <a:endParaRPr lang="cs-CZ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60000" y="1080000"/>
            <a:ext cx="4068000" cy="114143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108000" rIns="90000" bIns="10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Čekej na EEWE==0 (dokončení předchozího zápisu)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5" name="TextovéPole 34"/>
          <p:cNvSpPr txBox="1"/>
          <p:nvPr/>
        </p:nvSpPr>
        <p:spPr bwMode="auto">
          <a:xfrm>
            <a:off x="360005" y="1080009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1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59" name="Obdélník 58"/>
          <p:cNvSpPr/>
          <p:nvPr/>
        </p:nvSpPr>
        <p:spPr>
          <a:xfrm>
            <a:off x="360000" y="2492896"/>
            <a:ext cx="4068000" cy="8336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108000" rIns="90000" bIns="10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Nastav registr adresy EEAR</a:t>
            </a:r>
          </a:p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 registr dat EEDR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0" name="TextovéPole 59"/>
          <p:cNvSpPr txBox="1"/>
          <p:nvPr/>
        </p:nvSpPr>
        <p:spPr bwMode="auto">
          <a:xfrm>
            <a:off x="360009" y="2492896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2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61" name="Obdélník 60"/>
          <p:cNvSpPr/>
          <p:nvPr/>
        </p:nvSpPr>
        <p:spPr>
          <a:xfrm>
            <a:off x="356781" y="3603449"/>
            <a:ext cx="4068000" cy="525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108000" rIns="90000" bIns="10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Nastav EEPE=1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xtovéPole 13"/>
          <p:cNvSpPr txBox="1"/>
          <p:nvPr/>
        </p:nvSpPr>
        <p:spPr bwMode="auto">
          <a:xfrm>
            <a:off x="360009" y="3603449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3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360000" y="4320000"/>
            <a:ext cx="4068000" cy="52588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108000" rIns="90000" bIns="108000">
            <a:spAutoFit/>
          </a:bodyPr>
          <a:lstStyle/>
          <a:p>
            <a:r>
              <a:rPr lang="cs-CZ" sz="2000" b="1" dirty="0" smtClean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Nastav EEMPE=1</a:t>
            </a:r>
            <a:endParaRPr lang="cs-CZ" sz="2000" b="1" dirty="0">
              <a:solidFill>
                <a:srgbClr val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6" name="TextovéPole 15"/>
          <p:cNvSpPr txBox="1"/>
          <p:nvPr/>
        </p:nvSpPr>
        <p:spPr bwMode="auto">
          <a:xfrm>
            <a:off x="360000" y="4320000"/>
            <a:ext cx="269626" cy="27699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cs-CZ" sz="1200" b="1" dirty="0" smtClean="0">
                <a:solidFill>
                  <a:srgbClr val="FFFFFF"/>
                </a:solidFill>
                <a:latin typeface="Arial"/>
                <a:cs typeface="+mn-cs"/>
              </a:rPr>
              <a:t>4</a:t>
            </a:r>
            <a:endParaRPr lang="cs-CZ" sz="1200" b="1" dirty="0">
              <a:solidFill>
                <a:srgbClr val="FFFFFF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805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MIT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666699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algn="r" rtl="0" fontAlgn="base">
          <a:spcBef>
            <a:spcPct val="0"/>
          </a:spcBef>
          <a:spcAft>
            <a:spcPct val="0"/>
          </a:spcAft>
          <a:defRPr sz="2400" b="1" dirty="0">
            <a:solidFill>
              <a:srgbClr val="000000"/>
            </a:solidFill>
            <a:latin typeface="Arial"/>
            <a:ea typeface="+mn-ea"/>
            <a:cs typeface="+mn-cs"/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491</TotalTime>
  <Words>332</Words>
  <Application>Microsoft Office PowerPoint</Application>
  <PresentationFormat>Předvádění na obrazovce (4:3)</PresentationFormat>
  <Paragraphs>85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Pixel</vt:lpstr>
      <vt:lpstr>TEP EEPROM</vt:lpstr>
      <vt:lpstr>TEP</vt:lpstr>
      <vt:lpstr>Použití paměti EEPROM</vt:lpstr>
      <vt:lpstr>Schéma EEPROM</vt:lpstr>
      <vt:lpstr>Použití EEPROM v aplikaci</vt:lpstr>
      <vt:lpstr>Prezentace aplikace PowerPoint</vt:lpstr>
      <vt:lpstr>Funkce</vt:lpstr>
      <vt:lpstr>Registr EECR</vt:lpstr>
      <vt:lpstr>Zápis do paměti</vt:lpstr>
      <vt:lpstr>Čtení z paměti</vt:lpstr>
      <vt:lpstr>Kontrolní úkoly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TEP EEPROM</dc:title>
  <dc:creator>NB51</dc:creator>
  <cp:lastModifiedBy>juranek</cp:lastModifiedBy>
  <cp:revision>41</cp:revision>
  <dcterms:created xsi:type="dcterms:W3CDTF">2012-11-27T16:35:08Z</dcterms:created>
  <dcterms:modified xsi:type="dcterms:W3CDTF">2014-04-14T20:18:47Z</dcterms:modified>
</cp:coreProperties>
</file>