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  <p:sldMasterId id="2147483752" r:id="rId2"/>
  </p:sldMasterIdLst>
  <p:notesMasterIdLst>
    <p:notesMasterId r:id="rId12"/>
  </p:notesMasterIdLst>
  <p:sldIdLst>
    <p:sldId id="262" r:id="rId3"/>
    <p:sldId id="263" r:id="rId4"/>
    <p:sldId id="264" r:id="rId5"/>
    <p:sldId id="266" r:id="rId6"/>
    <p:sldId id="267" r:id="rId7"/>
    <p:sldId id="268" r:id="rId8"/>
    <p:sldId id="270" r:id="rId9"/>
    <p:sldId id="271" r:id="rId10"/>
    <p:sldId id="269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94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12.4.2014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/>
              <a:pPr/>
              <a:t>3</a:t>
            </a:fld>
            <a:endParaRPr 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4C4D20-BBFD-4384-B29A-39B25A4E63F4}" type="slidenum">
              <a:rPr lang="cs-CZ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4C4D20-BBFD-4384-B29A-39B25A4E63F4}" type="slidenum">
              <a:rPr lang="cs-CZ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cs-CZ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ABF8-4A3B-4292-97E5-BED568519E07}" type="slidenum">
              <a:rPr lang="cs-CZ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" y="3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1" y="1828805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1" y="4267204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51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60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7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7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77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3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3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148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994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12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303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9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98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905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69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4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8015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4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3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3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3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13101"/>
      </p:ext>
    </p:extLst>
  </p:cSld>
  <p:clrMapOvr>
    <a:masterClrMapping/>
  </p:clrMapOvr>
  <p:hf hdr="0" ft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4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3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3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3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3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885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4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3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3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3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28058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4" y="55572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92" y="1412884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84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3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3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3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7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4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9" y="692157"/>
            <a:ext cx="79216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42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800000"/>
            <a:ext cx="6019800" cy="2243142"/>
          </a:xfrm>
        </p:spPr>
        <p:txBody>
          <a:bodyPr/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600" b="1" dirty="0"/>
              <a:t>Přerušení</a:t>
            </a:r>
            <a:endParaRPr lang="cs-CZ" sz="4600" b="1" dirty="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č.7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Přerušení</a:t>
            </a:r>
            <a:endParaRPr lang="cs-CZ" b="1" dirty="0" smtClean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0" y="1295400"/>
            <a:ext cx="87840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>
              <a:spcAft>
                <a:spcPts val="1800"/>
              </a:spcAft>
              <a:buClr>
                <a:schemeClr val="bg2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latin typeface="Verdana" pitchFamily="34" charset="0"/>
              </a:rPr>
              <a:t>Funkce</a:t>
            </a:r>
          </a:p>
          <a:p>
            <a:pPr marL="504000" indent="-504000">
              <a:spcAft>
                <a:spcPts val="1800"/>
              </a:spcAft>
              <a:buClr>
                <a:schemeClr val="bg2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latin typeface="Verdana" pitchFamily="34" charset="0"/>
              </a:rPr>
              <a:t>Vznikne-li událost, vyvolá se přerušení</a:t>
            </a:r>
          </a:p>
          <a:p>
            <a:pPr marL="504000" indent="-504000">
              <a:spcAft>
                <a:spcPts val="1800"/>
              </a:spcAft>
              <a:buClr>
                <a:schemeClr val="bg2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latin typeface="Verdana" pitchFamily="34" charset="0"/>
              </a:rPr>
              <a:t>Přeruší se hlavní program a začne se vykonávat obslužný program na pevné adrese</a:t>
            </a:r>
          </a:p>
          <a:p>
            <a:pPr marL="504000" indent="-504000">
              <a:spcAft>
                <a:spcPts val="1800"/>
              </a:spcAft>
              <a:buClr>
                <a:schemeClr val="bg2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latin typeface="Verdana" pitchFamily="34" charset="0"/>
              </a:rPr>
              <a:t>Přerušení můžeme zakázat jednotlivě nebo všechna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Přerušení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60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8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8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8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3" y="1080004"/>
            <a:ext cx="8784000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24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Postup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>
                <a:solidFill>
                  <a:srgbClr val="000000"/>
                </a:solidFill>
                <a:latin typeface="Verdana" pitchFamily="34" charset="0"/>
              </a:rPr>
              <a:t>Nastavení zásobníku </a:t>
            </a:r>
            <a:r>
              <a:rPr lang="cs-CZ" sz="2800" dirty="0">
                <a:solidFill>
                  <a:srgbClr val="000000"/>
                </a:solidFill>
                <a:latin typeface="Verdana" pitchFamily="34" charset="0"/>
              </a:rPr>
              <a:t>(registr SP)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Povolení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konkrétního přerušení 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Nastavení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příznaku 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I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v SREG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Umístění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obslužného programu na 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určitou adresu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v paměti programu podle konkrétní události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Použití přerušení v aplikaci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88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229600" cy="720000"/>
          </a:xfrm>
        </p:spPr>
        <p:txBody>
          <a:bodyPr/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Obslužný program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60001" y="1080001"/>
            <a:ext cx="8784000" cy="5216813"/>
          </a:xfrm>
        </p:spPr>
        <p:txBody>
          <a:bodyPr wrap="square">
            <a:spAutoFit/>
          </a:bodyPr>
          <a:lstStyle/>
          <a:p>
            <a:pPr marL="504000" indent="-504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kern="1200" dirty="0" smtClean="0">
                <a:latin typeface="Verdana" pitchFamily="34" charset="0"/>
              </a:rPr>
              <a:t>Přerušení hardwarově </a:t>
            </a:r>
            <a:r>
              <a:rPr lang="cs-CZ" b="1" kern="1200" dirty="0" smtClean="0">
                <a:latin typeface="Verdana" pitchFamily="34" charset="0"/>
              </a:rPr>
              <a:t>volá</a:t>
            </a:r>
            <a:r>
              <a:rPr lang="cs-CZ" kern="1200" dirty="0" smtClean="0">
                <a:latin typeface="Verdana" pitchFamily="34" charset="0"/>
              </a:rPr>
              <a:t> podprogram </a:t>
            </a:r>
          </a:p>
          <a:p>
            <a:pPr marL="504000" indent="-504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b="1" kern="1200" dirty="0" smtClean="0">
                <a:latin typeface="Verdana" pitchFamily="34" charset="0"/>
              </a:rPr>
              <a:t>Podprogramy</a:t>
            </a:r>
            <a:r>
              <a:rPr lang="cs-CZ" kern="1200" dirty="0" smtClean="0">
                <a:latin typeface="Verdana" pitchFamily="34" charset="0"/>
              </a:rPr>
              <a:t> jsou umístěny na </a:t>
            </a:r>
            <a:r>
              <a:rPr lang="cs-CZ" b="1" kern="1200" dirty="0" smtClean="0">
                <a:latin typeface="Verdana" pitchFamily="34" charset="0"/>
              </a:rPr>
              <a:t>pevných</a:t>
            </a:r>
            <a:r>
              <a:rPr lang="cs-CZ" kern="1200" dirty="0" smtClean="0">
                <a:latin typeface="Verdana" pitchFamily="34" charset="0"/>
              </a:rPr>
              <a:t> </a:t>
            </a:r>
            <a:r>
              <a:rPr lang="cs-CZ" b="1" kern="1200" dirty="0" smtClean="0">
                <a:latin typeface="Verdana" pitchFamily="34" charset="0"/>
              </a:rPr>
              <a:t>adresách</a:t>
            </a:r>
            <a:r>
              <a:rPr lang="cs-CZ" kern="1200" dirty="0" smtClean="0">
                <a:latin typeface="Verdana" pitchFamily="34" charset="0"/>
              </a:rPr>
              <a:t> v paměti</a:t>
            </a:r>
          </a:p>
          <a:p>
            <a:pPr marL="504000" indent="-504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kern="1200" dirty="0" smtClean="0">
                <a:latin typeface="Verdana" pitchFamily="34" charset="0"/>
              </a:rPr>
              <a:t>Na tyto </a:t>
            </a:r>
            <a:r>
              <a:rPr lang="cs-CZ" b="1" kern="1200" dirty="0" smtClean="0">
                <a:latin typeface="Verdana" pitchFamily="34" charset="0"/>
              </a:rPr>
              <a:t>adresy</a:t>
            </a:r>
            <a:r>
              <a:rPr lang="cs-CZ" kern="1200" dirty="0" smtClean="0">
                <a:latin typeface="Verdana" pitchFamily="34" charset="0"/>
              </a:rPr>
              <a:t> umístíme ve </a:t>
            </a:r>
            <a:r>
              <a:rPr lang="cs-CZ" b="1" kern="1200" dirty="0" smtClean="0">
                <a:latin typeface="Verdana" pitchFamily="34" charset="0"/>
              </a:rPr>
              <a:t>zdrojovém programu</a:t>
            </a:r>
            <a:r>
              <a:rPr lang="cs-CZ" kern="1200" dirty="0" smtClean="0">
                <a:latin typeface="Verdana" pitchFamily="34" charset="0"/>
              </a:rPr>
              <a:t> instrukce podprogramu</a:t>
            </a:r>
          </a:p>
          <a:p>
            <a:pPr marL="504000" indent="-504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b="1" kern="1200" dirty="0" smtClean="0">
                <a:latin typeface="Verdana" pitchFamily="34" charset="0"/>
              </a:rPr>
              <a:t>Umístění</a:t>
            </a:r>
            <a:r>
              <a:rPr lang="cs-CZ" kern="1200" dirty="0" smtClean="0">
                <a:latin typeface="Verdana" pitchFamily="34" charset="0"/>
              </a:rPr>
              <a:t> </a:t>
            </a:r>
            <a:r>
              <a:rPr lang="cs-CZ" b="1" kern="1200" dirty="0" smtClean="0">
                <a:latin typeface="Verdana" pitchFamily="34" charset="0"/>
              </a:rPr>
              <a:t>programu</a:t>
            </a:r>
            <a:r>
              <a:rPr lang="cs-CZ" kern="1200" dirty="0" smtClean="0">
                <a:latin typeface="Verdana" pitchFamily="34" charset="0"/>
              </a:rPr>
              <a:t> v paměti řídíme direktivou překladače .</a:t>
            </a:r>
            <a:r>
              <a:rPr lang="cs-CZ" b="1" kern="1200" dirty="0" smtClean="0">
                <a:latin typeface="Verdana" pitchFamily="34" charset="0"/>
              </a:rPr>
              <a:t>ORG</a:t>
            </a:r>
            <a:endParaRPr lang="cs-CZ" kern="1200" dirty="0" smtClean="0">
              <a:latin typeface="Verdana" pitchFamily="34" charset="0"/>
            </a:endParaRPr>
          </a:p>
          <a:p>
            <a:pPr marL="504000" indent="-504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kern="1200" dirty="0" smtClean="0">
                <a:latin typeface="Verdana" pitchFamily="34" charset="0"/>
              </a:rPr>
              <a:t>Obslužný program </a:t>
            </a:r>
            <a:r>
              <a:rPr lang="cs-CZ" b="1" kern="1200" dirty="0" smtClean="0">
                <a:latin typeface="Verdana" pitchFamily="34" charset="0"/>
              </a:rPr>
              <a:t>musíme ukončit </a:t>
            </a:r>
            <a:r>
              <a:rPr lang="cs-CZ" kern="1200" dirty="0" smtClean="0">
                <a:latin typeface="Verdana" pitchFamily="34" charset="0"/>
              </a:rPr>
              <a:t>instrukcí </a:t>
            </a:r>
            <a:r>
              <a:rPr lang="cs-CZ" b="1" kern="1200" dirty="0" smtClean="0">
                <a:latin typeface="Verdana" pitchFamily="34" charset="0"/>
              </a:rPr>
              <a:t>RETI</a:t>
            </a:r>
          </a:p>
          <a:p>
            <a:pPr marL="504000" indent="-504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kern="1200" dirty="0" smtClean="0">
                <a:latin typeface="Verdana" pitchFamily="34" charset="0"/>
              </a:rPr>
              <a:t>Před použitím přerušení musíme mít nastaven </a:t>
            </a:r>
            <a:r>
              <a:rPr lang="cs-CZ" b="1" kern="1200" dirty="0" smtClean="0">
                <a:latin typeface="Verdana" pitchFamily="34" charset="0"/>
              </a:rPr>
              <a:t>zásobník</a:t>
            </a:r>
          </a:p>
        </p:txBody>
      </p:sp>
    </p:spTree>
    <p:extLst>
      <p:ext uri="{BB962C8B-B14F-4D97-AF65-F5344CB8AC3E}">
        <p14:creationId xmlns:p14="http://schemas.microsoft.com/office/powerpoint/2010/main" val="8377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1" y="1080004"/>
            <a:ext cx="6156216" cy="522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3" y="288005"/>
            <a:ext cx="8928536" cy="720000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Umístění adres přerušení v paměti programu</a:t>
            </a:r>
            <a:endParaRPr lang="cs-CZ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90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5"/>
            <a:ext cx="8229600" cy="720000"/>
          </a:xfrm>
        </p:spPr>
        <p:txBody>
          <a:bodyPr/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60003" y="1080003"/>
            <a:ext cx="8784000" cy="3139321"/>
          </a:xfrm>
        </p:spPr>
        <p:txBody>
          <a:bodyPr wrap="square">
            <a:spAutoFit/>
          </a:bodyPr>
          <a:lstStyle/>
          <a:p>
            <a:pPr marL="504000" indent="-50400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cs-CZ" kern="1200" dirty="0" smtClean="0">
                <a:latin typeface="Verdana" pitchFamily="34" charset="0"/>
              </a:rPr>
              <a:t>Vytvořte program, který bude používat dva časovače (8 bitů, 0 a 2)</a:t>
            </a: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cs-CZ" kern="1200" dirty="0" smtClean="0">
                <a:latin typeface="Verdana" pitchFamily="34" charset="0"/>
              </a:rPr>
              <a:t>Časovače budou v režimu </a:t>
            </a:r>
            <a:r>
              <a:rPr lang="cs-CZ" b="1" kern="1200" dirty="0" smtClean="0">
                <a:latin typeface="Verdana" pitchFamily="34" charset="0"/>
              </a:rPr>
              <a:t>normálním</a:t>
            </a: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cs-CZ" kern="1200" dirty="0" smtClean="0">
                <a:latin typeface="Verdana" pitchFamily="34" charset="0"/>
              </a:rPr>
              <a:t>Budou </a:t>
            </a:r>
            <a:r>
              <a:rPr lang="cs-CZ" b="1" kern="1200" dirty="0" smtClean="0">
                <a:latin typeface="Verdana" pitchFamily="34" charset="0"/>
              </a:rPr>
              <a:t>odpojeny</a:t>
            </a:r>
            <a:r>
              <a:rPr lang="cs-CZ" kern="1200" dirty="0" smtClean="0">
                <a:latin typeface="Verdana" pitchFamily="34" charset="0"/>
              </a:rPr>
              <a:t> výstupy </a:t>
            </a:r>
            <a:r>
              <a:rPr lang="cs-CZ" kern="1200" dirty="0" err="1" smtClean="0">
                <a:latin typeface="Verdana" pitchFamily="34" charset="0"/>
              </a:rPr>
              <a:t>OCxA</a:t>
            </a:r>
            <a:r>
              <a:rPr lang="cs-CZ" kern="1200" dirty="0" smtClean="0">
                <a:latin typeface="Verdana" pitchFamily="34" charset="0"/>
              </a:rPr>
              <a:t> a </a:t>
            </a:r>
            <a:r>
              <a:rPr lang="cs-CZ" kern="1200" dirty="0" err="1" smtClean="0">
                <a:latin typeface="Verdana" pitchFamily="34" charset="0"/>
              </a:rPr>
              <a:t>OCxB</a:t>
            </a:r>
            <a:endParaRPr lang="cs-CZ" kern="1200" dirty="0" smtClean="0">
              <a:latin typeface="Verdana" pitchFamily="34" charset="0"/>
            </a:endParaRPr>
          </a:p>
          <a:p>
            <a:pPr marL="504000" indent="-50400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cs-CZ" kern="1200" dirty="0" smtClean="0">
                <a:latin typeface="Verdana" pitchFamily="34" charset="0"/>
              </a:rPr>
              <a:t>Budou používat </a:t>
            </a:r>
            <a:r>
              <a:rPr lang="cs-CZ" b="1" kern="1200" dirty="0" smtClean="0">
                <a:latin typeface="Verdana" pitchFamily="34" charset="0"/>
              </a:rPr>
              <a:t>vnitřní</a:t>
            </a:r>
            <a:r>
              <a:rPr lang="cs-CZ" kern="1200" dirty="0" smtClean="0">
                <a:latin typeface="Verdana" pitchFamily="34" charset="0"/>
              </a:rPr>
              <a:t> zdroj impulzů </a:t>
            </a:r>
            <a:r>
              <a:rPr lang="cs-CZ" b="1" kern="1200" dirty="0" smtClean="0">
                <a:latin typeface="Verdana" pitchFamily="34" charset="0"/>
              </a:rPr>
              <a:t>dělený 1024</a:t>
            </a:r>
          </a:p>
        </p:txBody>
      </p:sp>
    </p:spTree>
    <p:extLst>
      <p:ext uri="{BB962C8B-B14F-4D97-AF65-F5344CB8AC3E}">
        <p14:creationId xmlns:p14="http://schemas.microsoft.com/office/powerpoint/2010/main" val="25537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Přerušení s časovačem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3" y="900000"/>
            <a:ext cx="1803469" cy="58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8" y="900000"/>
            <a:ext cx="2178217" cy="58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1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9" y="1080017"/>
            <a:ext cx="8783993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Na jaké adrese bude pokračovat program při vyvolání přerušení?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 umístíme program v paměti programu na určitou adresu?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Co musíme provést při inicializaci počítače, když chceme použít přerušení od </a:t>
            </a:r>
            <a:r>
              <a:rPr lang="cs-CZ" sz="2400" u="sng" dirty="0" smtClean="0">
                <a:solidFill>
                  <a:srgbClr val="000000"/>
                </a:solidFill>
                <a:latin typeface="Verdana" pitchFamily="34" charset="0"/>
              </a:rPr>
              <a:t>události přetečení čítače0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Jakou instrukcí musíme ukončit obslužný program?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Přerušení zavolá podprogram na pevné adrese. Jaký registr musíme ihned před povolením nastavit a na jakou hodnotu.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172401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5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8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473</TotalTime>
  <Words>225</Words>
  <Application>Microsoft Office PowerPoint</Application>
  <PresentationFormat>Předvádění na obrazovce (4:3)</PresentationFormat>
  <Paragraphs>47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Pixel</vt:lpstr>
      <vt:lpstr>1_Pixel</vt:lpstr>
      <vt:lpstr>TEP Přerušení</vt:lpstr>
      <vt:lpstr>TEP</vt:lpstr>
      <vt:lpstr>Přerušení</vt:lpstr>
      <vt:lpstr>Použití přerušení v aplikaci</vt:lpstr>
      <vt:lpstr>Obslužný program </vt:lpstr>
      <vt:lpstr>Umístění adres přerušení v paměti programu</vt:lpstr>
      <vt:lpstr>Příklad</vt:lpstr>
      <vt:lpstr>Přerušení s časovačem</vt:lpstr>
      <vt:lpstr>Kontrolní úkoly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38</cp:revision>
  <dcterms:created xsi:type="dcterms:W3CDTF">2012-11-27T16:35:08Z</dcterms:created>
  <dcterms:modified xsi:type="dcterms:W3CDTF">2014-04-12T10:05:10Z</dcterms:modified>
</cp:coreProperties>
</file>