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6" r:id="rId1"/>
    <p:sldMasterId id="2147483752" r:id="rId2"/>
  </p:sldMasterIdLst>
  <p:notesMasterIdLst>
    <p:notesMasterId r:id="rId12"/>
  </p:notesMasterIdLst>
  <p:sldIdLst>
    <p:sldId id="262" r:id="rId3"/>
    <p:sldId id="263" r:id="rId4"/>
    <p:sldId id="264" r:id="rId5"/>
    <p:sldId id="266" r:id="rId6"/>
    <p:sldId id="267" r:id="rId7"/>
    <p:sldId id="268" r:id="rId8"/>
    <p:sldId id="270" r:id="rId9"/>
    <p:sldId id="271" r:id="rId10"/>
    <p:sldId id="269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590" autoAdjust="0"/>
  </p:normalViewPr>
  <p:slideViewPr>
    <p:cSldViewPr showGuides="1">
      <p:cViewPr>
        <p:scale>
          <a:sx n="66" d="100"/>
          <a:sy n="66" d="100"/>
        </p:scale>
        <p:origin x="-948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7AB28D-822D-4D29-B738-F314326A340C}" type="datetimeFigureOut">
              <a:rPr lang="cs-CZ"/>
              <a:pPr>
                <a:defRPr/>
              </a:pPr>
              <a:t>12.4.2014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E4F504-FB74-4C77-8A3E-B3986DE26F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150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EAFF5-42F6-48E8-8B2A-FBA7A2EC0999}" type="slidenum">
              <a:rPr lang="cs-CZ">
                <a:solidFill>
                  <a:prstClr val="black"/>
                </a:solidFill>
              </a:rPr>
              <a:pPr/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E2342-14F7-425B-93D2-D06753AC8677}" type="slidenum">
              <a:rPr lang="cs-CZ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/>
              <a:pPr/>
              <a:t>3</a:t>
            </a:fld>
            <a:endParaRPr lang="cs-CZ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>
                <a:solidFill>
                  <a:prstClr val="black"/>
                </a:solidFill>
              </a:rPr>
              <a:pPr/>
              <a:t>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4C4D20-BBFD-4384-B29A-39B25A4E63F4}" type="slidenum">
              <a:rPr lang="cs-CZ">
                <a:solidFill>
                  <a:prstClr val="black"/>
                </a:solidFill>
                <a:latin typeface="Arial" charset="0"/>
              </a:rPr>
              <a:pPr/>
              <a:t>5</a:t>
            </a:fld>
            <a:endParaRPr lang="cs-CZ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>
                <a:solidFill>
                  <a:prstClr val="black"/>
                </a:solidFill>
              </a:rPr>
              <a:pPr/>
              <a:t>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4C4D20-BBFD-4384-B29A-39B25A4E63F4}" type="slidenum">
              <a:rPr lang="cs-CZ">
                <a:solidFill>
                  <a:prstClr val="black"/>
                </a:solidFill>
                <a:latin typeface="Arial" charset="0"/>
              </a:rPr>
              <a:pPr/>
              <a:t>7</a:t>
            </a:fld>
            <a:endParaRPr lang="cs-CZ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EABF8-4A3B-4292-97E5-BED568519E07}" type="slidenum">
              <a:rPr lang="cs-CZ">
                <a:solidFill>
                  <a:prstClr val="black"/>
                </a:solidFill>
              </a:rPr>
              <a:pPr/>
              <a:t>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C69345-BCB8-40A8-9EEE-55FD1AFC74CA}" type="slidenum">
              <a:rPr lang="cs-CZ">
                <a:solidFill>
                  <a:prstClr val="black"/>
                </a:solidFill>
              </a:rPr>
              <a:pPr/>
              <a:t>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53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 algn="r"/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347E44-1AAC-420B-AB32-12DDDBCDE88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60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9EF09-CD29-477D-ABCE-FD6C28D0507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7743F0B-D3BD-4B64-87E9-5E7926EE0CE3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4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F7D18-8356-410F-86CC-C0A59AA6E5C2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FF29617-F229-4AA3-AF63-629A34F9D0C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187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538920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CD1D1-1FD1-4BD2-B5AA-BAAE11F8E4F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D5EE032-125E-4EF1-897C-C6C132F4C07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2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08175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55563"/>
            <a:ext cx="7772400" cy="7191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57188" y="1412875"/>
            <a:ext cx="4125912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5500" y="1412875"/>
            <a:ext cx="4127500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81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>
                <a:solidFill>
                  <a:srgbClr val="000000"/>
                </a:solidFill>
              </a:rPr>
              <a:t> </a:t>
            </a:r>
            <a:fld id="{72F054CC-169B-405A-8EFC-341DCDFEA7D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858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FCE2D9-6AD3-4231-B397-0257783385A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55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" y="3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53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1" y="1828805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1" y="4267204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 algn="r"/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347E44-1AAC-420B-AB32-12DDDBCDE88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551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8903D-23E7-46FD-A74A-6DF06809A117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6A0C1FC-A554-491D-A23A-A703A9D524E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460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7" y="440690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7" y="290671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0DF35-2688-4F44-9F8C-2107F806ADC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9145DC76-6872-4DF4-9E14-3C9F149DB05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8772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3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3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87A52-E705-490A-838D-8B1C5ED7F7CC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3CCA7D36-5D0B-46DA-8B86-93CC4534874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148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8903D-23E7-46FD-A74A-6DF06809A117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6A0C1FC-A554-491D-A23A-A703A9D524E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760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8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8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8" y="2174878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CE658-0EE9-48FF-B2F3-346B209313CA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6FC0A10C-74C9-4EDA-8B18-281A1C85680F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9948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259AA-69C5-45ED-B1EF-90BAC46572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4A972A3D-E40E-44AE-8599-5054B70DFC1D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0122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2316D-E476-4C1C-97C5-38113797E089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B126D77-9135-4E47-A5DC-34E5006577A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5303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9" y="2730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9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249D1-C02F-4E77-A829-446A2E49D6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C81E695-55B3-4878-8A1B-BFF729C1E31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7982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8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806B-82A5-4237-952D-C352BA9CEF6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5C5BDBD8-354C-4C33-8509-9899503E8362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9054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9EF09-CD29-477D-ABCE-FD6C28D0507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7743F0B-D3BD-4B64-87E9-5E7926EE0CE3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1696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4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F7D18-8356-410F-86CC-C0A59AA6E5C2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FF29617-F229-4AA3-AF63-629A34F9D0C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8015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4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3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3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4648203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013101"/>
      </p:ext>
    </p:extLst>
  </p:cSld>
  <p:clrMapOvr>
    <a:masterClrMapping/>
  </p:clrMapOvr>
  <p:hf hdr="0" ft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457204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3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3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3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3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CD1D1-1FD1-4BD2-B5AA-BAAE11F8E4F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D5EE032-125E-4EF1-897C-C6C132F4C07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9885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4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3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3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3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128058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0DF35-2688-4F44-9F8C-2107F806ADC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9145DC76-6872-4DF4-9E14-3C9F149DB05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6931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4" y="55572"/>
            <a:ext cx="7772400" cy="7191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57192" y="1412884"/>
            <a:ext cx="4125912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5500" y="1412884"/>
            <a:ext cx="4127500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81003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>
                <a:solidFill>
                  <a:srgbClr val="000000"/>
                </a:solidFill>
              </a:rPr>
              <a:t> </a:t>
            </a:r>
            <a:fld id="{72F054CC-169B-405A-8EFC-341DCDFEA7D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3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858003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FCE2D9-6AD3-4231-B397-0257783385A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272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87A52-E705-490A-838D-8B1C5ED7F7CC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3CCA7D36-5D0B-46DA-8B86-93CC4534874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91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CE658-0EE9-48FF-B2F3-346B209313CA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6FC0A10C-74C9-4EDA-8B18-281A1C85680F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7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259AA-69C5-45ED-B1EF-90BAC46572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4A972A3D-E40E-44AE-8599-5054B70DFC1D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51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2316D-E476-4C1C-97C5-38113797E089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B126D77-9135-4E47-A5DC-34E5006577A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79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249D1-C02F-4E77-A829-446A2E49D6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C81E695-55B3-4878-8A1B-BFF729C1E31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9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806B-82A5-4237-952D-C352BA9CEF6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5C5BDBD8-354C-4C33-8509-9899503E8362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06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</a:defRPr>
            </a:lvl1pPr>
          </a:lstStyle>
          <a:p>
            <a:pPr eaLnBrk="0" hangingPunct="0"/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 eaLnBrk="0" hangingPunct="0"/>
            <a:fld id="{A24E9C55-C54B-46F2-802C-C950BBC5F97F}" type="slidenum">
              <a:rPr lang="cs-CZ" b="1">
                <a:solidFill>
                  <a:srgbClr val="000000"/>
                </a:solidFill>
                <a:cs typeface="+mn-cs"/>
              </a:rPr>
              <a:pPr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3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 algn="r" eaLnBrk="0" hangingPunct="0"/>
            <a:r>
              <a:rPr lang="cs-CZ" b="1" dirty="0">
                <a:solidFill>
                  <a:srgbClr val="000000"/>
                </a:solidFill>
                <a:cs typeface="+mn-cs"/>
              </a:rPr>
              <a:t> </a:t>
            </a:r>
            <a:fld id="{EC377670-D1B4-4464-8ADD-7E5B3403F0F4}" type="slidenum">
              <a:rPr lang="cs-CZ" b="1">
                <a:solidFill>
                  <a:srgbClr val="000000"/>
                </a:solidFill>
                <a:cs typeface="+mn-cs"/>
              </a:rPr>
              <a:pPr algn="r"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8172450" y="692150"/>
            <a:ext cx="7921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34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3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</a:defRPr>
            </a:lvl1pPr>
          </a:lstStyle>
          <a:p>
            <a:pPr eaLnBrk="0" hangingPunct="0"/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 eaLnBrk="0" hangingPunct="0"/>
            <a:fld id="{A24E9C55-C54B-46F2-802C-C950BBC5F97F}" type="slidenum">
              <a:rPr lang="cs-CZ" b="1">
                <a:solidFill>
                  <a:srgbClr val="000000"/>
                </a:solidFill>
                <a:cs typeface="+mn-cs"/>
              </a:rPr>
              <a:pPr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" y="0"/>
            <a:ext cx="9144000" cy="546100"/>
            <a:chOff x="0" y="0"/>
            <a:chExt cx="5760" cy="34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4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3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 algn="r" eaLnBrk="0" hangingPunct="0"/>
            <a:r>
              <a:rPr lang="cs-CZ" b="1" dirty="0">
                <a:solidFill>
                  <a:srgbClr val="000000"/>
                </a:solidFill>
                <a:cs typeface="+mn-cs"/>
              </a:rPr>
              <a:t> </a:t>
            </a:r>
            <a:fld id="{EC377670-D1B4-4464-8ADD-7E5B3403F0F4}" type="slidenum">
              <a:rPr lang="cs-CZ" b="1">
                <a:solidFill>
                  <a:srgbClr val="000000"/>
                </a:solidFill>
                <a:cs typeface="+mn-cs"/>
              </a:rPr>
              <a:pPr algn="r"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8172459" y="692157"/>
            <a:ext cx="79216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3428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880000" y="1800000"/>
            <a:ext cx="6019800" cy="2243142"/>
          </a:xfrm>
        </p:spPr>
        <p:txBody>
          <a:bodyPr/>
          <a:lstStyle/>
          <a:p>
            <a:r>
              <a:rPr lang="cs-CZ" sz="8800" b="1" dirty="0" smtClean="0"/>
              <a:t>TEP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4600" b="1" dirty="0"/>
              <a:t>Přerušení</a:t>
            </a:r>
            <a:endParaRPr lang="cs-CZ" sz="4600" b="1" dirty="0" smtClean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0000" y="4320000"/>
            <a:ext cx="6264000" cy="707886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cs-CZ" sz="4000" b="1" dirty="0" smtClean="0">
                <a:solidFill>
                  <a:schemeClr val="accent5">
                    <a:lumMod val="25000"/>
                  </a:schemeClr>
                </a:solidFill>
              </a:rPr>
              <a:t>č.7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481" y="5599113"/>
            <a:ext cx="5761037" cy="125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30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360000" y="1440001"/>
            <a:ext cx="8784000" cy="1723549"/>
          </a:xfrm>
          <a:noFill/>
          <a:ln/>
        </p:spPr>
        <p:txBody>
          <a:bodyPr>
            <a:spAutoFit/>
          </a:bodyPr>
          <a:lstStyle/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>
                <a:latin typeface="Arial" charset="0"/>
              </a:rPr>
              <a:t>Téma</a:t>
            </a:r>
            <a:r>
              <a:rPr lang="cs-CZ" sz="2400" dirty="0">
                <a:latin typeface="Arial" charset="0"/>
              </a:rPr>
              <a:t>	</a:t>
            </a:r>
            <a:r>
              <a:rPr lang="cs-CZ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Přerušení</a:t>
            </a:r>
            <a:endParaRPr lang="cs-CZ" b="1" dirty="0" smtClean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Předmět</a:t>
            </a:r>
            <a:r>
              <a:rPr lang="cs-CZ" dirty="0" smtClean="0"/>
              <a:t> </a:t>
            </a:r>
            <a:r>
              <a:rPr lang="cs-CZ" dirty="0"/>
              <a:t>	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TEP</a:t>
            </a:r>
            <a:endParaRPr lang="cs-CZ" b="1" dirty="0"/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Autor</a:t>
            </a:r>
            <a:r>
              <a:rPr lang="cs-CZ" sz="2400" dirty="0"/>
              <a:t>	</a:t>
            </a: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Juránek Leoš Ing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endParaRPr lang="cs-CZ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7772400" cy="720000"/>
          </a:xfrm>
          <a:noFill/>
          <a:ln/>
        </p:spPr>
        <p:txBody>
          <a:bodyPr/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TEP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04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360000" y="1295400"/>
            <a:ext cx="8784000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04000" indent="-504000">
              <a:spcAft>
                <a:spcPts val="1800"/>
              </a:spcAft>
              <a:buClr>
                <a:schemeClr val="bg2"/>
              </a:buClr>
              <a:buSzPct val="100000"/>
              <a:buFont typeface="Wingdings" pitchFamily="2" charset="2"/>
              <a:buChar char="n"/>
              <a:defRPr/>
            </a:pPr>
            <a:r>
              <a:rPr lang="cs-CZ" sz="3200" b="1" dirty="0" smtClean="0">
                <a:latin typeface="Verdana" pitchFamily="34" charset="0"/>
              </a:rPr>
              <a:t>Funkce</a:t>
            </a:r>
          </a:p>
          <a:p>
            <a:pPr marL="504000" indent="-504000">
              <a:spcAft>
                <a:spcPts val="1800"/>
              </a:spcAft>
              <a:buClr>
                <a:schemeClr val="bg2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800" dirty="0" smtClean="0">
                <a:latin typeface="Verdana" pitchFamily="34" charset="0"/>
              </a:rPr>
              <a:t>Vznikne-li událost, vyvolá se přerušení</a:t>
            </a:r>
          </a:p>
          <a:p>
            <a:pPr marL="504000" indent="-504000">
              <a:spcAft>
                <a:spcPts val="1800"/>
              </a:spcAft>
              <a:buClr>
                <a:schemeClr val="bg2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800" dirty="0" smtClean="0">
                <a:latin typeface="Verdana" pitchFamily="34" charset="0"/>
              </a:rPr>
              <a:t>Přeruší se hlavní program a začne se vykonávat obslužný program na pevné adrese</a:t>
            </a:r>
          </a:p>
          <a:p>
            <a:pPr marL="504000" indent="-504000">
              <a:spcAft>
                <a:spcPts val="1800"/>
              </a:spcAft>
              <a:buClr>
                <a:schemeClr val="bg2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800" dirty="0" smtClean="0">
                <a:latin typeface="Verdana" pitchFamily="34" charset="0"/>
              </a:rPr>
              <a:t>Přerušení můžeme zakázat jednotlivě nebo všechna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Přerušení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60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8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8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8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8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360003" y="1080004"/>
            <a:ext cx="8784000" cy="41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04000" indent="-504000" eaLnBrk="0" hangingPunct="0">
              <a:spcAft>
                <a:spcPts val="2400"/>
              </a:spcAft>
              <a:buClr>
                <a:srgbClr val="00007D"/>
              </a:buClr>
              <a:buSzPct val="100000"/>
              <a:buFont typeface="Wingdings" pitchFamily="2" charset="2"/>
              <a:buChar char="n"/>
              <a:defRPr/>
            </a:pPr>
            <a:r>
              <a:rPr lang="cs-CZ" sz="3200" b="1" dirty="0" smtClean="0">
                <a:solidFill>
                  <a:srgbClr val="000000"/>
                </a:solidFill>
                <a:latin typeface="Verdana" pitchFamily="34" charset="0"/>
              </a:rPr>
              <a:t>Postup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+mj-lt"/>
              <a:buAutoNum type="arabicPeriod"/>
              <a:defRPr/>
            </a:pPr>
            <a:r>
              <a:rPr lang="cs-CZ" sz="2800" b="1" dirty="0">
                <a:solidFill>
                  <a:srgbClr val="000000"/>
                </a:solidFill>
                <a:latin typeface="Verdana" pitchFamily="34" charset="0"/>
              </a:rPr>
              <a:t>Nastavení zásobníku </a:t>
            </a:r>
            <a:r>
              <a:rPr lang="cs-CZ" sz="2800" dirty="0">
                <a:solidFill>
                  <a:srgbClr val="000000"/>
                </a:solidFill>
                <a:latin typeface="Verdana" pitchFamily="34" charset="0"/>
              </a:rPr>
              <a:t>(registr SP)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+mj-lt"/>
              <a:buAutoNum type="arabicPeriod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Povolení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 konkrétního přerušení 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+mj-lt"/>
              <a:buAutoNum type="arabicPeriod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Nastavení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 příznaku </a:t>
            </a: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I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 v SREG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+mj-lt"/>
              <a:buAutoNum type="arabicPeriod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Umístění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 obslužného programu na </a:t>
            </a: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určitou adresu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 v paměti programu podle konkrétní události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7" y="288005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Použití přerušení v aplikaci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881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2"/>
            <a:ext cx="8229600" cy="720000"/>
          </a:xfrm>
        </p:spPr>
        <p:txBody>
          <a:bodyPr/>
          <a:lstStyle/>
          <a:p>
            <a:r>
              <a:rPr lang="cs-CZ" sz="4000" b="1" kern="1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Obslužný program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60001" y="1080001"/>
            <a:ext cx="8784000" cy="5216813"/>
          </a:xfrm>
        </p:spPr>
        <p:txBody>
          <a:bodyPr wrap="square">
            <a:spAutoFit/>
          </a:bodyPr>
          <a:lstStyle/>
          <a:p>
            <a:pPr marL="504000" indent="-504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kern="1200" dirty="0" smtClean="0">
                <a:latin typeface="Verdana" pitchFamily="34" charset="0"/>
              </a:rPr>
              <a:t>Přerušení hardwarově </a:t>
            </a:r>
            <a:r>
              <a:rPr lang="cs-CZ" b="1" kern="1200" dirty="0" smtClean="0">
                <a:latin typeface="Verdana" pitchFamily="34" charset="0"/>
              </a:rPr>
              <a:t>volá</a:t>
            </a:r>
            <a:r>
              <a:rPr lang="cs-CZ" kern="1200" dirty="0" smtClean="0">
                <a:latin typeface="Verdana" pitchFamily="34" charset="0"/>
              </a:rPr>
              <a:t> podprogram </a:t>
            </a:r>
          </a:p>
          <a:p>
            <a:pPr marL="504000" indent="-504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b="1" kern="1200" dirty="0" smtClean="0">
                <a:latin typeface="Verdana" pitchFamily="34" charset="0"/>
              </a:rPr>
              <a:t>Podprogramy</a:t>
            </a:r>
            <a:r>
              <a:rPr lang="cs-CZ" kern="1200" dirty="0" smtClean="0">
                <a:latin typeface="Verdana" pitchFamily="34" charset="0"/>
              </a:rPr>
              <a:t> jsou umístěny na </a:t>
            </a:r>
            <a:r>
              <a:rPr lang="cs-CZ" b="1" kern="1200" dirty="0" smtClean="0">
                <a:latin typeface="Verdana" pitchFamily="34" charset="0"/>
              </a:rPr>
              <a:t>pevných</a:t>
            </a:r>
            <a:r>
              <a:rPr lang="cs-CZ" kern="1200" dirty="0" smtClean="0">
                <a:latin typeface="Verdana" pitchFamily="34" charset="0"/>
              </a:rPr>
              <a:t> </a:t>
            </a:r>
            <a:r>
              <a:rPr lang="cs-CZ" b="1" kern="1200" dirty="0" smtClean="0">
                <a:latin typeface="Verdana" pitchFamily="34" charset="0"/>
              </a:rPr>
              <a:t>adresách</a:t>
            </a:r>
            <a:r>
              <a:rPr lang="cs-CZ" kern="1200" dirty="0" smtClean="0">
                <a:latin typeface="Verdana" pitchFamily="34" charset="0"/>
              </a:rPr>
              <a:t> v paměti</a:t>
            </a:r>
          </a:p>
          <a:p>
            <a:pPr marL="504000" indent="-504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kern="1200" dirty="0" smtClean="0">
                <a:latin typeface="Verdana" pitchFamily="34" charset="0"/>
              </a:rPr>
              <a:t>Na tyto </a:t>
            </a:r>
            <a:r>
              <a:rPr lang="cs-CZ" b="1" kern="1200" dirty="0" smtClean="0">
                <a:latin typeface="Verdana" pitchFamily="34" charset="0"/>
              </a:rPr>
              <a:t>adresy</a:t>
            </a:r>
            <a:r>
              <a:rPr lang="cs-CZ" kern="1200" dirty="0" smtClean="0">
                <a:latin typeface="Verdana" pitchFamily="34" charset="0"/>
              </a:rPr>
              <a:t> umístíme ve </a:t>
            </a:r>
            <a:r>
              <a:rPr lang="cs-CZ" b="1" kern="1200" dirty="0" smtClean="0">
                <a:latin typeface="Verdana" pitchFamily="34" charset="0"/>
              </a:rPr>
              <a:t>zdrojovém programu</a:t>
            </a:r>
            <a:r>
              <a:rPr lang="cs-CZ" kern="1200" dirty="0" smtClean="0">
                <a:latin typeface="Verdana" pitchFamily="34" charset="0"/>
              </a:rPr>
              <a:t> instrukce podprogramu</a:t>
            </a:r>
          </a:p>
          <a:p>
            <a:pPr marL="504000" indent="-504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b="1" kern="1200" dirty="0" smtClean="0">
                <a:latin typeface="Verdana" pitchFamily="34" charset="0"/>
              </a:rPr>
              <a:t>Umístění</a:t>
            </a:r>
            <a:r>
              <a:rPr lang="cs-CZ" kern="1200" dirty="0" smtClean="0">
                <a:latin typeface="Verdana" pitchFamily="34" charset="0"/>
              </a:rPr>
              <a:t> </a:t>
            </a:r>
            <a:r>
              <a:rPr lang="cs-CZ" b="1" kern="1200" dirty="0" smtClean="0">
                <a:latin typeface="Verdana" pitchFamily="34" charset="0"/>
              </a:rPr>
              <a:t>programu</a:t>
            </a:r>
            <a:r>
              <a:rPr lang="cs-CZ" kern="1200" dirty="0" smtClean="0">
                <a:latin typeface="Verdana" pitchFamily="34" charset="0"/>
              </a:rPr>
              <a:t> v paměti řídíme direktivou překladače .</a:t>
            </a:r>
            <a:r>
              <a:rPr lang="cs-CZ" b="1" kern="1200" dirty="0" smtClean="0">
                <a:latin typeface="Verdana" pitchFamily="34" charset="0"/>
              </a:rPr>
              <a:t>ORG</a:t>
            </a:r>
            <a:endParaRPr lang="cs-CZ" kern="1200" dirty="0" smtClean="0">
              <a:latin typeface="Verdana" pitchFamily="34" charset="0"/>
            </a:endParaRPr>
          </a:p>
          <a:p>
            <a:pPr marL="504000" indent="-504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kern="1200" dirty="0" smtClean="0">
                <a:latin typeface="Verdana" pitchFamily="34" charset="0"/>
              </a:rPr>
              <a:t>Obslužný program </a:t>
            </a:r>
            <a:r>
              <a:rPr lang="cs-CZ" b="1" kern="1200" dirty="0" smtClean="0">
                <a:latin typeface="Verdana" pitchFamily="34" charset="0"/>
              </a:rPr>
              <a:t>musíme ukončit </a:t>
            </a:r>
            <a:r>
              <a:rPr lang="cs-CZ" kern="1200" dirty="0" smtClean="0">
                <a:latin typeface="Verdana" pitchFamily="34" charset="0"/>
              </a:rPr>
              <a:t>instrukcí </a:t>
            </a:r>
            <a:r>
              <a:rPr lang="cs-CZ" b="1" kern="1200" dirty="0" smtClean="0">
                <a:latin typeface="Verdana" pitchFamily="34" charset="0"/>
              </a:rPr>
              <a:t>RETI</a:t>
            </a:r>
          </a:p>
          <a:p>
            <a:pPr marL="504000" indent="-504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kern="1200" dirty="0" smtClean="0">
                <a:latin typeface="Verdana" pitchFamily="34" charset="0"/>
              </a:rPr>
              <a:t>Před použitím přerušení musíme mít nastaven </a:t>
            </a:r>
            <a:r>
              <a:rPr lang="cs-CZ" b="1" kern="1200" dirty="0" smtClean="0">
                <a:latin typeface="Verdana" pitchFamily="34" charset="0"/>
              </a:rPr>
              <a:t>zásobník</a:t>
            </a:r>
          </a:p>
        </p:txBody>
      </p:sp>
    </p:spTree>
    <p:extLst>
      <p:ext uri="{BB962C8B-B14F-4D97-AF65-F5344CB8AC3E}">
        <p14:creationId xmlns:p14="http://schemas.microsoft.com/office/powerpoint/2010/main" val="83775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1" y="1080004"/>
            <a:ext cx="6156216" cy="522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3" y="288005"/>
            <a:ext cx="8928536" cy="720000"/>
          </a:xfrm>
        </p:spPr>
        <p:txBody>
          <a:bodyPr/>
          <a:lstStyle/>
          <a:p>
            <a:pPr>
              <a:defRPr/>
            </a:pPr>
            <a:r>
              <a:rPr lang="cs-CZ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Umístění adres přerušení v paměti programu</a:t>
            </a:r>
            <a:endParaRPr lang="cs-CZ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790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5"/>
            <a:ext cx="8229600" cy="720000"/>
          </a:xfrm>
        </p:spPr>
        <p:txBody>
          <a:bodyPr/>
          <a:lstStyle/>
          <a:p>
            <a:r>
              <a:rPr lang="cs-CZ" sz="4000" b="1" kern="1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60003" y="1080003"/>
            <a:ext cx="8784000" cy="3139321"/>
          </a:xfrm>
        </p:spPr>
        <p:txBody>
          <a:bodyPr wrap="square">
            <a:spAutoFit/>
          </a:bodyPr>
          <a:lstStyle/>
          <a:p>
            <a:pPr marL="504000" indent="-504000"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cs-CZ" kern="1200" dirty="0" smtClean="0">
                <a:latin typeface="Verdana" pitchFamily="34" charset="0"/>
              </a:rPr>
              <a:t>Vytvořte program, který bude používat dva časovače (8 bitů, 0 a 2)</a:t>
            </a:r>
          </a:p>
          <a:p>
            <a:pPr marL="504000" indent="-504000"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cs-CZ" kern="1200" dirty="0" smtClean="0">
                <a:latin typeface="Verdana" pitchFamily="34" charset="0"/>
              </a:rPr>
              <a:t>Časovače budou v režimu </a:t>
            </a:r>
            <a:r>
              <a:rPr lang="cs-CZ" b="1" kern="1200" dirty="0" smtClean="0">
                <a:latin typeface="Verdana" pitchFamily="34" charset="0"/>
              </a:rPr>
              <a:t>normálním</a:t>
            </a:r>
          </a:p>
          <a:p>
            <a:pPr marL="504000" indent="-504000"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cs-CZ" kern="1200" dirty="0" smtClean="0">
                <a:latin typeface="Verdana" pitchFamily="34" charset="0"/>
              </a:rPr>
              <a:t>Budou </a:t>
            </a:r>
            <a:r>
              <a:rPr lang="cs-CZ" b="1" kern="1200" dirty="0" smtClean="0">
                <a:latin typeface="Verdana" pitchFamily="34" charset="0"/>
              </a:rPr>
              <a:t>odpojeny</a:t>
            </a:r>
            <a:r>
              <a:rPr lang="cs-CZ" kern="1200" dirty="0" smtClean="0">
                <a:latin typeface="Verdana" pitchFamily="34" charset="0"/>
              </a:rPr>
              <a:t> výstupy </a:t>
            </a:r>
            <a:r>
              <a:rPr lang="cs-CZ" kern="1200" dirty="0" err="1" smtClean="0">
                <a:latin typeface="Verdana" pitchFamily="34" charset="0"/>
              </a:rPr>
              <a:t>OCxA</a:t>
            </a:r>
            <a:r>
              <a:rPr lang="cs-CZ" kern="1200" dirty="0" smtClean="0">
                <a:latin typeface="Verdana" pitchFamily="34" charset="0"/>
              </a:rPr>
              <a:t> a </a:t>
            </a:r>
            <a:r>
              <a:rPr lang="cs-CZ" kern="1200" dirty="0" err="1" smtClean="0">
                <a:latin typeface="Verdana" pitchFamily="34" charset="0"/>
              </a:rPr>
              <a:t>OCxB</a:t>
            </a:r>
            <a:endParaRPr lang="cs-CZ" kern="1200" dirty="0" smtClean="0">
              <a:latin typeface="Verdana" pitchFamily="34" charset="0"/>
            </a:endParaRPr>
          </a:p>
          <a:p>
            <a:pPr marL="504000" indent="-504000"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cs-CZ" kern="1200" dirty="0" smtClean="0">
                <a:latin typeface="Verdana" pitchFamily="34" charset="0"/>
              </a:rPr>
              <a:t>Budou používat </a:t>
            </a:r>
            <a:r>
              <a:rPr lang="cs-CZ" b="1" kern="1200" dirty="0" smtClean="0">
                <a:latin typeface="Verdana" pitchFamily="34" charset="0"/>
              </a:rPr>
              <a:t>vnitřní</a:t>
            </a:r>
            <a:r>
              <a:rPr lang="cs-CZ" kern="1200" dirty="0" smtClean="0">
                <a:latin typeface="Verdana" pitchFamily="34" charset="0"/>
              </a:rPr>
              <a:t> zdroj impulzů </a:t>
            </a:r>
            <a:r>
              <a:rPr lang="cs-CZ" b="1" kern="1200" dirty="0" smtClean="0">
                <a:latin typeface="Verdana" pitchFamily="34" charset="0"/>
              </a:rPr>
              <a:t>dělený 1024</a:t>
            </a:r>
          </a:p>
        </p:txBody>
      </p:sp>
    </p:spTree>
    <p:extLst>
      <p:ext uri="{BB962C8B-B14F-4D97-AF65-F5344CB8AC3E}">
        <p14:creationId xmlns:p14="http://schemas.microsoft.com/office/powerpoint/2010/main" val="255373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7" y="288005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Přerušení s časovačem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3" y="900000"/>
            <a:ext cx="1803469" cy="58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8" y="900000"/>
            <a:ext cx="2178217" cy="58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415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318791"/>
            <a:ext cx="7834306" cy="707886"/>
          </a:xfrm>
        </p:spPr>
        <p:txBody>
          <a:bodyPr>
            <a:spAutoFit/>
          </a:bodyPr>
          <a:lstStyle/>
          <a:p>
            <a:r>
              <a:rPr lang="cs-CZ" sz="4000" b="1" kern="1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Kontrolní úkoly</a:t>
            </a:r>
            <a:endParaRPr lang="cs-CZ" sz="36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60009" y="1080017"/>
            <a:ext cx="8783993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Na jaké adrese bude pokračovat program při vyvolání přerušení?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Jak umístíme program v paměti programu na určitou adresu?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Co musíme provést při inicializaci počítače, když chceme použít přerušení od </a:t>
            </a:r>
            <a:r>
              <a:rPr lang="cs-CZ" sz="2400" u="sng" dirty="0" smtClean="0">
                <a:solidFill>
                  <a:srgbClr val="000000"/>
                </a:solidFill>
                <a:latin typeface="Verdana" pitchFamily="34" charset="0"/>
              </a:rPr>
              <a:t>události přetečení čítače0</a:t>
            </a: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?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Jakou instrukcí musíme ukončit obslužný program?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Clr>
                <a:srgbClr val="00007D"/>
              </a:buClr>
              <a:buSzPct val="100000"/>
              <a:buFont typeface="Wingdings" pitchFamily="2" charset="2"/>
              <a:buChar char=""/>
              <a:defRPr/>
            </a:pPr>
            <a:r>
              <a:rPr lang="cs-CZ" sz="2400" dirty="0" smtClean="0">
                <a:solidFill>
                  <a:srgbClr val="000000"/>
                </a:solidFill>
                <a:latin typeface="Verdana" pitchFamily="34" charset="0"/>
              </a:rPr>
              <a:t>Přerušení zavolá podprogram na pevné adrese. Jaký registr musíme ihned před povolením nastavit a na jakou hodnotu.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172401" y="188640"/>
            <a:ext cx="720080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cs-CZ" sz="54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sym typeface="Webdings"/>
              </a:rPr>
              <a:t></a:t>
            </a:r>
            <a:endParaRPr lang="cs-CZ" sz="5400" b="1" kern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89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MIT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6666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algn="r" rtl="0" fontAlgn="base">
          <a:spcBef>
            <a:spcPct val="0"/>
          </a:spcBef>
          <a:spcAft>
            <a:spcPct val="0"/>
          </a:spcAft>
          <a:defRPr sz="2400" b="1" dirty="0">
            <a:solidFill>
              <a:srgbClr val="000000"/>
            </a:solidFill>
            <a:latin typeface="Arial"/>
            <a:ea typeface="+mn-ea"/>
            <a:cs typeface="+mn-cs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ixel">
  <a:themeElements>
    <a:clrScheme name="MIT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6666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algn="r" rtl="0" fontAlgn="base">
          <a:spcBef>
            <a:spcPct val="0"/>
          </a:spcBef>
          <a:spcAft>
            <a:spcPct val="0"/>
          </a:spcAft>
          <a:defRPr sz="2400" b="1" dirty="0">
            <a:solidFill>
              <a:srgbClr val="000000"/>
            </a:solidFill>
            <a:latin typeface="Arial"/>
            <a:ea typeface="+mn-ea"/>
            <a:cs typeface="+mn-cs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473</TotalTime>
  <Words>225</Words>
  <Application>Microsoft Office PowerPoint</Application>
  <PresentationFormat>Předvádění na obrazovce (4:3)</PresentationFormat>
  <Paragraphs>47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Pixel</vt:lpstr>
      <vt:lpstr>1_Pixel</vt:lpstr>
      <vt:lpstr>TEP Přerušení</vt:lpstr>
      <vt:lpstr>TEP</vt:lpstr>
      <vt:lpstr>Přerušení</vt:lpstr>
      <vt:lpstr>Použití přerušení v aplikaci</vt:lpstr>
      <vt:lpstr>Obslužný program </vt:lpstr>
      <vt:lpstr>Umístění adres přerušení v paměti programu</vt:lpstr>
      <vt:lpstr>Příklad</vt:lpstr>
      <vt:lpstr>Přerušení s časovačem</vt:lpstr>
      <vt:lpstr>Kontrolní úkoly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NB51</dc:creator>
  <cp:lastModifiedBy>juranek</cp:lastModifiedBy>
  <cp:revision>38</cp:revision>
  <dcterms:created xsi:type="dcterms:W3CDTF">2012-11-27T16:35:08Z</dcterms:created>
  <dcterms:modified xsi:type="dcterms:W3CDTF">2014-04-12T10:05:10Z</dcterms:modified>
</cp:coreProperties>
</file>