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52" r:id="rId2"/>
    <p:sldMasterId id="2147483768" r:id="rId3"/>
  </p:sldMasterIdLst>
  <p:notesMasterIdLst>
    <p:notesMasterId r:id="rId15"/>
  </p:notesMasterIdLst>
  <p:sldIdLst>
    <p:sldId id="262" r:id="rId4"/>
    <p:sldId id="263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23.4.2014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000" b="1" dirty="0" smtClean="0"/>
              <a:t>TCCR0A,B</a:t>
            </a:r>
            <a:r>
              <a:rPr lang="cs-CZ" sz="1000" baseline="0" dirty="0" smtClean="0"/>
              <a:t> – </a:t>
            </a:r>
            <a:r>
              <a:rPr lang="cs-CZ" sz="1000" b="1" baseline="0" dirty="0" smtClean="0"/>
              <a:t>T</a:t>
            </a:r>
            <a:r>
              <a:rPr lang="cs-CZ" sz="1000" baseline="0" dirty="0" smtClean="0"/>
              <a:t>imer/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ounter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ontrol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 A,B</a:t>
            </a:r>
          </a:p>
          <a:p>
            <a:r>
              <a:rPr lang="cs-CZ" sz="1000" b="1" baseline="0" dirty="0" smtClean="0"/>
              <a:t>WGM0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W</a:t>
            </a:r>
            <a:r>
              <a:rPr lang="cs-CZ" sz="1000" baseline="0" dirty="0" err="1" smtClean="0"/>
              <a:t>aveform</a:t>
            </a:r>
            <a:r>
              <a:rPr lang="cs-CZ" sz="1000" baseline="0" dirty="0" smtClean="0"/>
              <a:t> </a:t>
            </a:r>
            <a:r>
              <a:rPr lang="cs-CZ" sz="1000" b="1" baseline="0" dirty="0" err="1" smtClean="0"/>
              <a:t>G</a:t>
            </a:r>
            <a:r>
              <a:rPr lang="cs-CZ" sz="1000" baseline="0" dirty="0" err="1" smtClean="0"/>
              <a:t>eneration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M</a:t>
            </a:r>
            <a:r>
              <a:rPr lang="cs-CZ" sz="1000" baseline="0" dirty="0" smtClean="0"/>
              <a:t>ode</a:t>
            </a:r>
          </a:p>
          <a:p>
            <a:r>
              <a:rPr lang="cs-CZ" sz="1000" b="1" baseline="0" dirty="0" smtClean="0"/>
              <a:t>COM0A,B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 </a:t>
            </a:r>
            <a:r>
              <a:rPr lang="cs-CZ" sz="1000" b="1" baseline="0" dirty="0" err="1" smtClean="0"/>
              <a:t>M</a:t>
            </a:r>
            <a:r>
              <a:rPr lang="cs-CZ" sz="1000" baseline="0" dirty="0" err="1" smtClean="0"/>
              <a:t>atch</a:t>
            </a:r>
            <a:r>
              <a:rPr lang="cs-CZ" sz="1000" baseline="0" dirty="0" smtClean="0"/>
              <a:t> Output Mode</a:t>
            </a:r>
          </a:p>
          <a:p>
            <a:r>
              <a:rPr lang="cs-CZ" sz="1000" b="1" baseline="0" dirty="0" smtClean="0"/>
              <a:t>CS0 </a:t>
            </a:r>
            <a:r>
              <a:rPr lang="cs-CZ" sz="1000" baseline="0" dirty="0" smtClean="0"/>
              <a:t>-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lock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S</a:t>
            </a:r>
            <a:r>
              <a:rPr lang="cs-CZ" sz="1000" baseline="0" dirty="0" smtClean="0"/>
              <a:t>elect</a:t>
            </a:r>
          </a:p>
          <a:p>
            <a:r>
              <a:rPr lang="cs-CZ" sz="1000" b="1" baseline="0" dirty="0" smtClean="0"/>
              <a:t>FOC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F</a:t>
            </a:r>
            <a:r>
              <a:rPr lang="cs-CZ" sz="1000" baseline="0" dirty="0" err="1" smtClean="0"/>
              <a:t>orce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</a:t>
            </a:r>
          </a:p>
          <a:p>
            <a:r>
              <a:rPr lang="cs-CZ" sz="1000" b="1" baseline="0" dirty="0" smtClean="0"/>
              <a:t>OCR0A,B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ompare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Do pracovního</a:t>
            </a:r>
            <a:r>
              <a:rPr lang="cs-CZ" baseline="0" dirty="0" smtClean="0"/>
              <a:t> listu</a:t>
            </a:r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000" b="1" dirty="0" smtClean="0"/>
              <a:t>TCCR0A,B</a:t>
            </a:r>
            <a:r>
              <a:rPr lang="cs-CZ" sz="1000" baseline="0" dirty="0" smtClean="0"/>
              <a:t> – </a:t>
            </a:r>
            <a:r>
              <a:rPr lang="cs-CZ" sz="1000" b="1" baseline="0" dirty="0" smtClean="0"/>
              <a:t>T</a:t>
            </a:r>
            <a:r>
              <a:rPr lang="cs-CZ" sz="1000" baseline="0" dirty="0" smtClean="0"/>
              <a:t>imer/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ounter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ontrol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 A,B</a:t>
            </a:r>
          </a:p>
          <a:p>
            <a:r>
              <a:rPr lang="cs-CZ" sz="1000" b="1" baseline="0" dirty="0" smtClean="0"/>
              <a:t>WGM0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W</a:t>
            </a:r>
            <a:r>
              <a:rPr lang="cs-CZ" sz="1000" baseline="0" dirty="0" err="1" smtClean="0"/>
              <a:t>aveform</a:t>
            </a:r>
            <a:r>
              <a:rPr lang="cs-CZ" sz="1000" baseline="0" dirty="0" smtClean="0"/>
              <a:t> </a:t>
            </a:r>
            <a:r>
              <a:rPr lang="cs-CZ" sz="1000" b="1" baseline="0" dirty="0" err="1" smtClean="0"/>
              <a:t>G</a:t>
            </a:r>
            <a:r>
              <a:rPr lang="cs-CZ" sz="1000" baseline="0" dirty="0" err="1" smtClean="0"/>
              <a:t>eneration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M</a:t>
            </a:r>
            <a:r>
              <a:rPr lang="cs-CZ" sz="1000" baseline="0" dirty="0" smtClean="0"/>
              <a:t>ode</a:t>
            </a:r>
          </a:p>
          <a:p>
            <a:r>
              <a:rPr lang="cs-CZ" sz="1000" b="1" baseline="0" dirty="0" smtClean="0"/>
              <a:t>COM0A,B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 </a:t>
            </a:r>
            <a:r>
              <a:rPr lang="cs-CZ" sz="1000" b="1" baseline="0" dirty="0" err="1" smtClean="0"/>
              <a:t>M</a:t>
            </a:r>
            <a:r>
              <a:rPr lang="cs-CZ" sz="1000" baseline="0" dirty="0" err="1" smtClean="0"/>
              <a:t>atch</a:t>
            </a:r>
            <a:r>
              <a:rPr lang="cs-CZ" sz="1000" baseline="0" dirty="0" smtClean="0"/>
              <a:t> Output Mode</a:t>
            </a:r>
          </a:p>
          <a:p>
            <a:r>
              <a:rPr lang="cs-CZ" sz="1000" b="1" baseline="0" dirty="0" smtClean="0"/>
              <a:t>CS0 </a:t>
            </a:r>
            <a:r>
              <a:rPr lang="cs-CZ" sz="1000" baseline="0" dirty="0" smtClean="0"/>
              <a:t>- </a:t>
            </a:r>
            <a:r>
              <a:rPr lang="cs-CZ" sz="1000" b="1" baseline="0" dirty="0" err="1" smtClean="0"/>
              <a:t>C</a:t>
            </a:r>
            <a:r>
              <a:rPr lang="cs-CZ" sz="1000" baseline="0" dirty="0" err="1" smtClean="0"/>
              <a:t>lock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S</a:t>
            </a:r>
            <a:r>
              <a:rPr lang="cs-CZ" sz="1000" baseline="0" dirty="0" smtClean="0"/>
              <a:t>elect</a:t>
            </a:r>
          </a:p>
          <a:p>
            <a:r>
              <a:rPr lang="cs-CZ" sz="1000" b="1" baseline="0" dirty="0" smtClean="0"/>
              <a:t>FOC</a:t>
            </a:r>
            <a:r>
              <a:rPr lang="cs-CZ" sz="1000" baseline="0" dirty="0" smtClean="0"/>
              <a:t> - </a:t>
            </a:r>
            <a:r>
              <a:rPr lang="cs-CZ" sz="1000" b="1" baseline="0" dirty="0" err="1" smtClean="0"/>
              <a:t>F</a:t>
            </a:r>
            <a:r>
              <a:rPr lang="cs-CZ" sz="1000" baseline="0" dirty="0" err="1" smtClean="0"/>
              <a:t>orce</a:t>
            </a:r>
            <a:r>
              <a:rPr lang="cs-CZ" sz="1000" baseline="0" dirty="0" smtClean="0"/>
              <a:t>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Co</a:t>
            </a:r>
            <a:r>
              <a:rPr lang="cs-CZ" sz="1000" baseline="0" dirty="0" smtClean="0"/>
              <a:t>mpare</a:t>
            </a:r>
          </a:p>
          <a:p>
            <a:r>
              <a:rPr lang="cs-CZ" sz="1000" b="1" baseline="0" dirty="0" smtClean="0"/>
              <a:t>OCR0A,B</a:t>
            </a:r>
            <a:r>
              <a:rPr lang="cs-CZ" sz="1000" baseline="0" dirty="0" smtClean="0"/>
              <a:t> - </a:t>
            </a:r>
            <a:r>
              <a:rPr lang="cs-CZ" sz="1000" b="1" baseline="0" dirty="0" smtClean="0"/>
              <a:t>O</a:t>
            </a:r>
            <a:r>
              <a:rPr lang="cs-CZ" sz="1000" baseline="0" dirty="0" smtClean="0"/>
              <a:t>utput </a:t>
            </a:r>
            <a:r>
              <a:rPr lang="cs-CZ" sz="1000" b="1" baseline="0" dirty="0" smtClean="0"/>
              <a:t>C</a:t>
            </a:r>
            <a:r>
              <a:rPr lang="cs-CZ" sz="1000" baseline="0" dirty="0" smtClean="0"/>
              <a:t>ompare </a:t>
            </a:r>
            <a:r>
              <a:rPr lang="cs-CZ" sz="1000" b="1" baseline="0" dirty="0" smtClean="0"/>
              <a:t>R</a:t>
            </a:r>
            <a:r>
              <a:rPr lang="cs-CZ" sz="1000" baseline="0" dirty="0" smtClean="0"/>
              <a:t>egister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" y="2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1" y="1828803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1" y="4267203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63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98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6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6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312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2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9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288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252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276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6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55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50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74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3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579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2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2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2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2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47718"/>
      </p:ext>
    </p:extLst>
  </p:cSld>
  <p:clrMapOvr>
    <a:masterClrMapping/>
  </p:clrMapOvr>
  <p:hf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2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2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2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2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2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40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2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2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2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2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2847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2" y="55569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91" y="1412881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81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2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2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2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32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cs-CZ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D48C5B-6BFF-4E96-9AF1-341025CA6D1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23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2D688-386B-4C25-AA59-69439E7D778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94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381DC-0E13-4A99-A3BE-4C1C59FBF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985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0954-F2F0-4E0C-BB81-772E013A286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9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73F4D-F30C-4FC7-A43C-8FD75E3F526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016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1D2D5-6838-48EF-8202-39EE1F6A8FE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015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6A9E2-DC78-43C5-9AAE-F0A3109CF0D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512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0E33B-F925-4A04-B8B7-F0855574832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42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E7029-A8CA-42B5-9B86-3DF3CF4D33E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D8035-E823-4939-9C59-4E76CA7F66A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479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21D63-BD53-4616-90DD-2626754F1C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748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39473-5203-4C3F-8705-D2591C46CB4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153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69A0D-1A94-42B6-959D-1BB7BA9CEC3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714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8505-1EC9-44EB-8F4D-2775C55E18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239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000000"/>
                </a:solidFill>
              </a:rPr>
              <a:t> </a:t>
            </a:r>
            <a:fld id="{C04CD753-5E15-4361-9886-99B8E0E102EB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CA8FF-3D39-4FBC-9EB3-36D375138D5A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4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2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7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6" y="692154"/>
            <a:ext cx="7921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64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>
              <a:defRPr/>
            </a:pPr>
            <a:fld id="{967C25FC-0B15-471A-ADF7-202C34385DCC}" type="slidenum">
              <a:rPr lang="cs-CZ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666699"/>
                </a:solidFill>
                <a:latin typeface="Arial" pitchFamily="34" charset="0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9999CC"/>
                </a:solidFill>
                <a:latin typeface="Arial" pitchFamily="34" charset="0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cs-CZ" sz="2400">
                <a:solidFill>
                  <a:srgbClr val="9999CC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eaLnBrk="0" hangingPunct="0"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982852"/>
            <a:ext cx="6019800" cy="1877437"/>
          </a:xfrm>
        </p:spPr>
        <p:txBody>
          <a:bodyPr>
            <a:spAutoFit/>
          </a:bodyPr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/>
              <a:t>ADC </a:t>
            </a:r>
            <a:r>
              <a:rPr lang="cs-CZ" sz="2800" b="1" dirty="0" smtClean="0"/>
              <a:t>převodník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č.5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9946"/>
            <a:ext cx="8244488" cy="400110"/>
          </a:xfrm>
          <a:noFill/>
          <a:ln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Registry ADCSRA, B, ADMUX </a:t>
            </a:r>
            <a:endParaRPr lang="cs-CZ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4" name="Picture 2" descr="D:\lj\prezentace\MIT\AVR\ADC převodník\ACD_AVRmega_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0000"/>
            <a:ext cx="9144000" cy="379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9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9" y="1080017"/>
            <a:ext cx="8783993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Jaké vlastnosti má použitý převodník?</a:t>
            </a:r>
            <a:endParaRPr lang="cs-CZ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Nastavte zdroj referenčního napětí vnitřní.</a:t>
            </a:r>
            <a:endParaRPr lang="cs-CZ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Jaký bit budeme testovat před čtením hodnoty převedeného napětí?</a:t>
            </a:r>
            <a:endParaRPr lang="cs-CZ" sz="24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1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661993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sz="28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ADC </a:t>
            </a:r>
            <a:r>
              <a:rPr lang="cs-CZ" sz="280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převodník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2" y="1295406"/>
            <a:ext cx="878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nalog to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D</a:t>
            </a: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igital </a:t>
            </a:r>
            <a:r>
              <a:rPr lang="cs-CZ" sz="3200" b="1" dirty="0" err="1" smtClean="0">
                <a:solidFill>
                  <a:srgbClr val="000000"/>
                </a:solidFill>
                <a:latin typeface="Verdana" pitchFamily="34" charset="0"/>
              </a:rPr>
              <a:t>C</a:t>
            </a:r>
            <a:r>
              <a:rPr lang="cs-CZ" sz="3200" dirty="0" err="1" smtClean="0">
                <a:solidFill>
                  <a:srgbClr val="000000"/>
                </a:solidFill>
                <a:latin typeface="Verdana" pitchFamily="34" charset="0"/>
              </a:rPr>
              <a:t>onverter</a:t>
            </a:r>
            <a:endParaRPr lang="cs-CZ" sz="32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Rozlišení </a:t>
            </a: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10 bitů</a:t>
            </a:r>
          </a:p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Převodník je </a:t>
            </a: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aproximační</a:t>
            </a:r>
          </a:p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ATmega má 1 ADC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ADC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098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Schéma ADC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0000" y="1080000"/>
            <a:ext cx="4680072" cy="3429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1347689"/>
            <a:ext cx="2376264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2400" b="1" dirty="0" smtClean="0">
                <a:solidFill>
                  <a:srgbClr val="000000"/>
                </a:solidFill>
              </a:rPr>
              <a:t>Datový registr 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228000" y="1292234"/>
            <a:ext cx="23762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eaLnBrk="0" hangingPunct="0"/>
            <a:r>
              <a:rPr lang="cs-CZ" sz="2400" b="1" dirty="0" smtClean="0">
                <a:solidFill>
                  <a:srgbClr val="000000"/>
                </a:solidFill>
              </a:rPr>
              <a:t>Analogové vstupy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228000" y="2332892"/>
            <a:ext cx="23762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eaLnBrk="0" hangingPunct="0"/>
            <a:r>
              <a:rPr lang="cs-CZ" sz="2400" b="1" dirty="0" smtClean="0">
                <a:solidFill>
                  <a:srgbClr val="000000"/>
                </a:solidFill>
              </a:rPr>
              <a:t>Referenční napětí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39370" y="4841905"/>
            <a:ext cx="4680704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eaLnBrk="0" hangingPunct="0"/>
            <a:r>
              <a:rPr lang="cs-CZ" sz="2000" dirty="0" smtClean="0">
                <a:solidFill>
                  <a:srgbClr val="000000"/>
                </a:solidFill>
              </a:rPr>
              <a:t>Události</a:t>
            </a:r>
          </a:p>
          <a:p>
            <a:pPr marL="342900" indent="-342900" eaLnBrk="0" hangingPunct="0">
              <a:buFont typeface="Wingdings" panose="05000000000000000000" pitchFamily="2" charset="2"/>
              <a:buChar char="Ü"/>
            </a:pPr>
            <a:r>
              <a:rPr lang="cs-CZ" sz="2000" b="1" dirty="0" smtClean="0">
                <a:solidFill>
                  <a:srgbClr val="000000"/>
                </a:solidFill>
              </a:rPr>
              <a:t>Převod dokončen</a:t>
            </a:r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5460041" y="1686611"/>
            <a:ext cx="719896" cy="0"/>
          </a:xfrm>
          <a:prstGeom prst="straightConnector1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5460041" y="2748384"/>
            <a:ext cx="719896" cy="0"/>
          </a:xfrm>
          <a:prstGeom prst="straightConnector1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1156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2" y="1080006"/>
            <a:ext cx="878400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Princip práce s převodníkem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Volba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nastavení vstupu, referenčního napětí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Naprogramování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řídících registrů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Čekací smyčka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na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událost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, dokončení převodu nebo 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Obsluha přerušení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vyvolané touto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událostí 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424475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Použití AD převodníku v aplikaci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255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2" y="1080000"/>
            <a:ext cx="8784000" cy="423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Popis</a:t>
            </a: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Rozlišení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10 bitů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(max. počet úrovní 1024)</a:t>
            </a: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Počet vstupů 16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, možnost měření s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diferenciálními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 vstupy, nastavení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zisku </a:t>
            </a: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Nastavení různých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zdrojů referenčního napětí</a:t>
            </a: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Nastavení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spouštění převodu 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různými událostmi</a:t>
            </a: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Nastavení </a:t>
            </a: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periody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 spouštění převodu</a:t>
            </a:r>
            <a:endParaRPr lang="cs-CZ" sz="24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04000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Události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, které generuje řídící logika</a:t>
            </a:r>
          </a:p>
          <a:p>
            <a:pPr marL="961200" lvl="1" indent="-504000" eaLnBrk="0" hangingPunct="0">
              <a:spcAft>
                <a:spcPts val="600"/>
              </a:spcAft>
              <a:buClr>
                <a:srgbClr val="00007D"/>
              </a:buClr>
              <a:buSzPct val="100000"/>
              <a:buFont typeface="Wingdings 3" pitchFamily="18" charset="2"/>
              <a:buChar char="¬"/>
              <a:defRPr/>
            </a:pPr>
            <a:r>
              <a:rPr lang="cs-CZ" sz="2400" b="1" dirty="0" smtClean="0">
                <a:solidFill>
                  <a:srgbClr val="000000"/>
                </a:solidFill>
                <a:latin typeface="Verdana" pitchFamily="34" charset="0"/>
              </a:rPr>
              <a:t>Ukončení převodu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 převodník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348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2" y="1080000"/>
            <a:ext cx="878400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Registry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ADCH:ADCL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– převedená hodnota analogového vstupu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ADCSRA</a:t>
            </a:r>
            <a:r>
              <a:rPr lang="cs-CZ" sz="28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ADCSRB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- řídící registry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ADMUX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– přepojení analogových vstupů a nastavení zdroje </a:t>
            </a:r>
            <a:r>
              <a:rPr lang="cs-CZ" sz="2800" smtClean="0">
                <a:solidFill>
                  <a:srgbClr val="000000"/>
                </a:solidFill>
                <a:latin typeface="Verdana" pitchFamily="34" charset="0"/>
              </a:rPr>
              <a:t>referenčního napětí</a:t>
            </a:r>
            <a:endParaRPr lang="cs-CZ" sz="28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9946"/>
            <a:ext cx="7772400" cy="400110"/>
          </a:xfrm>
          <a:noFill/>
          <a:ln/>
        </p:spPr>
        <p:txBody>
          <a:bodyPr>
            <a:spAutoFit/>
          </a:bodyPr>
          <a:lstStyle/>
          <a:p>
            <a:pPr lvl="0">
              <a:defRPr/>
            </a:pPr>
            <a:r>
              <a:rPr lang="cs-CZ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Funkce</a:t>
            </a:r>
            <a:endParaRPr lang="cs-CZ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32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Funkce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3" name="Picture 2" descr="D:\lj\prezentace\MIT\AVR\ADC převodník\ACD_AVRmeg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1080000"/>
            <a:ext cx="806194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aoblený obdélník 23"/>
          <p:cNvSpPr/>
          <p:nvPr/>
        </p:nvSpPr>
        <p:spPr>
          <a:xfrm>
            <a:off x="180000" y="5544000"/>
            <a:ext cx="93610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Vstup analogového signálu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180000" y="2592000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Vstup referenčního napětí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203848" y="3501008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DAC převodník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3203848" y="1988840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ADC aproximační převodník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732240" y="3840088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Řízení spouštění převodu 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111362" y="5949280"/>
            <a:ext cx="1596541" cy="6033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Multiplexery</a:t>
            </a:r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propojují vstupy podle zvolené konfigurace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7452320" y="2537808"/>
            <a:ext cx="1224136" cy="74717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Výstupní registr a digitální hodnotou analogového signálu</a:t>
            </a:r>
            <a:endParaRPr lang="cs-CZ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5" y="288004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Registry ADCSRA,B, ADMUX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0" name="Picture 2" descr="D:\lj\prezentace\MIT\AVR\ADC převodník\ACD_AVRmega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0000"/>
            <a:ext cx="9144000" cy="398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37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699</TotalTime>
  <Words>273</Words>
  <Application>Microsoft Office PowerPoint</Application>
  <PresentationFormat>Předvádění na obrazovce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Pixel</vt:lpstr>
      <vt:lpstr>1_Pixel</vt:lpstr>
      <vt:lpstr>2_Pixel</vt:lpstr>
      <vt:lpstr>TEP ADC převodník</vt:lpstr>
      <vt:lpstr>TEP</vt:lpstr>
      <vt:lpstr>ADC</vt:lpstr>
      <vt:lpstr>Schéma ADC</vt:lpstr>
      <vt:lpstr>Použití AD převodníku v aplikaci</vt:lpstr>
      <vt:lpstr>AD převodník</vt:lpstr>
      <vt:lpstr>Funkce</vt:lpstr>
      <vt:lpstr>Funkce</vt:lpstr>
      <vt:lpstr>Registry ADCSRA,B, ADMUX</vt:lpstr>
      <vt:lpstr>Registry ADCSRA, B, ADMUX 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53</cp:revision>
  <dcterms:created xsi:type="dcterms:W3CDTF">2012-11-27T16:35:08Z</dcterms:created>
  <dcterms:modified xsi:type="dcterms:W3CDTF">2014-04-23T04:15:53Z</dcterms:modified>
</cp:coreProperties>
</file>