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  <p:sldMasterId id="2147483752" r:id="rId2"/>
  </p:sldMasterIdLst>
  <p:notesMasterIdLst>
    <p:notesMasterId r:id="rId15"/>
  </p:notesMasterIdLst>
  <p:sldIdLst>
    <p:sldId id="262" r:id="rId3"/>
    <p:sldId id="263" r:id="rId4"/>
    <p:sldId id="267" r:id="rId5"/>
    <p:sldId id="268" r:id="rId6"/>
    <p:sldId id="269" r:id="rId7"/>
    <p:sldId id="270" r:id="rId8"/>
    <p:sldId id="280" r:id="rId9"/>
    <p:sldId id="272" r:id="rId10"/>
    <p:sldId id="281" r:id="rId11"/>
    <p:sldId id="277" r:id="rId12"/>
    <p:sldId id="278" r:id="rId13"/>
    <p:sldId id="279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90" autoAdjust="0"/>
  </p:normalViewPr>
  <p:slideViewPr>
    <p:cSldViewPr showGuides="1">
      <p:cViewPr>
        <p:scale>
          <a:sx n="66" d="100"/>
          <a:sy n="66" d="100"/>
        </p:scale>
        <p:origin x="-948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AB28D-822D-4D29-B738-F314326A340C}" type="datetimeFigureOut">
              <a:rPr lang="cs-CZ"/>
              <a:pPr>
                <a:defRPr/>
              </a:pPr>
              <a:t>12.4.2014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E4F504-FB74-4C77-8A3E-B3986DE26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5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EAFF5-42F6-48E8-8B2A-FBA7A2EC0999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383F7-2EE9-4D4C-A25D-890BE40E0459}" type="slidenum">
              <a:rPr lang="cs-CZ">
                <a:solidFill>
                  <a:prstClr val="black"/>
                </a:solidFill>
              </a:rPr>
              <a:pPr/>
              <a:t>10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z="1000" b="1" dirty="0" smtClean="0"/>
              <a:t>TIFR0 – Timer/Counter 0 </a:t>
            </a:r>
            <a:r>
              <a:rPr lang="cs-CZ" sz="1000" b="1" dirty="0" err="1" smtClean="0"/>
              <a:t>Interrupt</a:t>
            </a:r>
            <a:r>
              <a:rPr lang="cs-CZ" sz="1000" b="1" dirty="0" smtClean="0"/>
              <a:t> Flag Register</a:t>
            </a:r>
          </a:p>
          <a:p>
            <a:r>
              <a:rPr lang="en-US" sz="1000" b="1" baseline="0" dirty="0" smtClean="0"/>
              <a:t>OCF0A: Timer/Counter 0 Output Compare A Match Flag</a:t>
            </a:r>
            <a:endParaRPr lang="cs-CZ" sz="1000" b="1" baseline="0" dirty="0" smtClean="0"/>
          </a:p>
          <a:p>
            <a:r>
              <a:rPr lang="en-US" sz="1000" b="1" baseline="0" dirty="0" smtClean="0"/>
              <a:t>OCF0</a:t>
            </a:r>
            <a:r>
              <a:rPr lang="cs-CZ" sz="1000" b="1" baseline="0" dirty="0" smtClean="0"/>
              <a:t>B</a:t>
            </a:r>
            <a:r>
              <a:rPr lang="en-US" sz="1000" b="1" baseline="0" dirty="0" smtClean="0"/>
              <a:t>: Timer/Counter 0 Output Compare </a:t>
            </a:r>
            <a:r>
              <a:rPr lang="cs-CZ" sz="1000" b="1" baseline="0" dirty="0" smtClean="0"/>
              <a:t>B</a:t>
            </a:r>
            <a:r>
              <a:rPr lang="en-US" sz="1000" b="1" baseline="0" dirty="0" smtClean="0"/>
              <a:t> Match Flag</a:t>
            </a:r>
            <a:endParaRPr lang="cs-CZ" sz="1000" b="1" baseline="0" dirty="0" smtClean="0"/>
          </a:p>
          <a:p>
            <a:r>
              <a:rPr lang="cs-CZ" sz="1000" b="1" baseline="0" dirty="0" smtClean="0"/>
              <a:t>Bit 0 – TOV0: Timer/Counter0 </a:t>
            </a:r>
            <a:r>
              <a:rPr lang="cs-CZ" sz="1000" b="1" baseline="0" dirty="0" err="1" smtClean="0"/>
              <a:t>Overflow</a:t>
            </a:r>
            <a:r>
              <a:rPr lang="cs-CZ" sz="1000" b="1" baseline="0" dirty="0" smtClean="0"/>
              <a:t> Flag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383F7-2EE9-4D4C-A25D-890BE40E0459}" type="slidenum">
              <a:rPr lang="cs-CZ">
                <a:solidFill>
                  <a:prstClr val="black"/>
                </a:solidFill>
              </a:rPr>
              <a:pPr/>
              <a:t>11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z="1000" b="1" dirty="0" smtClean="0"/>
              <a:t>TIMSK0 – Timer/Counter </a:t>
            </a:r>
            <a:r>
              <a:rPr lang="cs-CZ" sz="1000" b="1" dirty="0" err="1" smtClean="0"/>
              <a:t>Interrupt</a:t>
            </a:r>
            <a:r>
              <a:rPr lang="cs-CZ" sz="1000" b="1" dirty="0" smtClean="0"/>
              <a:t> </a:t>
            </a:r>
            <a:r>
              <a:rPr lang="cs-CZ" sz="1000" b="1" dirty="0" err="1" smtClean="0"/>
              <a:t>Mask</a:t>
            </a:r>
            <a:r>
              <a:rPr lang="cs-CZ" sz="1000" b="1" dirty="0" smtClean="0"/>
              <a:t> Register</a:t>
            </a:r>
          </a:p>
          <a:p>
            <a:r>
              <a:rPr lang="en-US" sz="1000" b="1" dirty="0" smtClean="0"/>
              <a:t>OCIE0B: Timer/Counter Output Compare Match B Interrupt Enable</a:t>
            </a:r>
            <a:endParaRPr lang="cs-CZ" sz="1000" b="1" dirty="0" smtClean="0"/>
          </a:p>
          <a:p>
            <a:r>
              <a:rPr lang="en-US" sz="1000" b="1" dirty="0" smtClean="0"/>
              <a:t>OCIE0A: Timer/Counter0 Output Compare Match A Interrupt Enable</a:t>
            </a:r>
            <a:endParaRPr lang="cs-CZ" sz="1000" b="1" dirty="0" smtClean="0"/>
          </a:p>
          <a:p>
            <a:r>
              <a:rPr lang="en-US" sz="1000" b="1" dirty="0" smtClean="0"/>
              <a:t>TOIE0: Timer/Counter0 Overflow Interrupt Enable</a:t>
            </a:r>
            <a:endParaRPr lang="cs-CZ" sz="1000" b="1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69345-BCB8-40A8-9EEE-55FD1AFC74CA}" type="slidenum">
              <a:rPr lang="cs-CZ">
                <a:solidFill>
                  <a:prstClr val="black"/>
                </a:solidFill>
              </a:rPr>
              <a:pPr/>
              <a:t>12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E2342-14F7-425B-93D2-D06753AC8677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/>
              <a:pPr/>
              <a:t>3</a:t>
            </a:fld>
            <a:endParaRPr 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383F7-2EE9-4D4C-A25D-890BE40E0459}" type="slidenum">
              <a:rPr lang="cs-CZ"/>
              <a:pPr/>
              <a:t>4</a:t>
            </a:fld>
            <a:endParaRPr lang="cs-CZ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z="1000" b="1" dirty="0" smtClean="0"/>
              <a:t>TCCR0A,B</a:t>
            </a:r>
            <a:r>
              <a:rPr lang="cs-CZ" sz="1000" baseline="0" dirty="0" smtClean="0"/>
              <a:t> – </a:t>
            </a:r>
            <a:r>
              <a:rPr lang="cs-CZ" sz="1000" b="1" baseline="0" dirty="0" smtClean="0"/>
              <a:t>T</a:t>
            </a:r>
            <a:r>
              <a:rPr lang="cs-CZ" sz="1000" baseline="0" dirty="0" smtClean="0"/>
              <a:t>imer/</a:t>
            </a:r>
            <a:r>
              <a:rPr lang="cs-CZ" sz="1000" b="1" baseline="0" dirty="0" smtClean="0"/>
              <a:t>C</a:t>
            </a:r>
            <a:r>
              <a:rPr lang="cs-CZ" sz="1000" baseline="0" dirty="0" smtClean="0"/>
              <a:t>ounter </a:t>
            </a:r>
            <a:r>
              <a:rPr lang="cs-CZ" sz="1000" b="1" baseline="0" dirty="0" err="1" smtClean="0"/>
              <a:t>C</a:t>
            </a:r>
            <a:r>
              <a:rPr lang="cs-CZ" sz="1000" baseline="0" dirty="0" err="1" smtClean="0"/>
              <a:t>ontrol</a:t>
            </a:r>
            <a:r>
              <a:rPr lang="cs-CZ" sz="1000" baseline="0" dirty="0" smtClean="0"/>
              <a:t> </a:t>
            </a:r>
            <a:r>
              <a:rPr lang="cs-CZ" sz="1000" b="1" baseline="0" dirty="0" smtClean="0"/>
              <a:t>R</a:t>
            </a:r>
            <a:r>
              <a:rPr lang="cs-CZ" sz="1000" baseline="0" dirty="0" smtClean="0"/>
              <a:t>egister A,B</a:t>
            </a:r>
          </a:p>
          <a:p>
            <a:r>
              <a:rPr lang="cs-CZ" sz="1000" b="1" baseline="0" dirty="0" smtClean="0"/>
              <a:t>WGM0</a:t>
            </a:r>
            <a:r>
              <a:rPr lang="cs-CZ" sz="1000" baseline="0" dirty="0" smtClean="0"/>
              <a:t> - </a:t>
            </a:r>
            <a:r>
              <a:rPr lang="cs-CZ" sz="1000" b="1" baseline="0" dirty="0" err="1" smtClean="0"/>
              <a:t>W</a:t>
            </a:r>
            <a:r>
              <a:rPr lang="cs-CZ" sz="1000" baseline="0" dirty="0" err="1" smtClean="0"/>
              <a:t>aveform</a:t>
            </a:r>
            <a:r>
              <a:rPr lang="cs-CZ" sz="1000" baseline="0" dirty="0" smtClean="0"/>
              <a:t> </a:t>
            </a:r>
            <a:r>
              <a:rPr lang="cs-CZ" sz="1000" b="1" baseline="0" dirty="0" err="1" smtClean="0"/>
              <a:t>G</a:t>
            </a:r>
            <a:r>
              <a:rPr lang="cs-CZ" sz="1000" baseline="0" dirty="0" err="1" smtClean="0"/>
              <a:t>eneration</a:t>
            </a:r>
            <a:r>
              <a:rPr lang="cs-CZ" sz="1000" baseline="0" dirty="0" smtClean="0"/>
              <a:t> </a:t>
            </a:r>
            <a:r>
              <a:rPr lang="cs-CZ" sz="1000" b="1" baseline="0" dirty="0" smtClean="0"/>
              <a:t>M</a:t>
            </a:r>
            <a:r>
              <a:rPr lang="cs-CZ" sz="1000" baseline="0" dirty="0" smtClean="0"/>
              <a:t>ode</a:t>
            </a:r>
          </a:p>
          <a:p>
            <a:r>
              <a:rPr lang="cs-CZ" sz="1000" b="1" baseline="0" dirty="0" smtClean="0"/>
              <a:t>COM0A,B</a:t>
            </a:r>
            <a:r>
              <a:rPr lang="cs-CZ" sz="1000" baseline="0" dirty="0" smtClean="0"/>
              <a:t> - </a:t>
            </a:r>
            <a:r>
              <a:rPr lang="cs-CZ" sz="1000" b="1" baseline="0" dirty="0" smtClean="0"/>
              <a:t>Co</a:t>
            </a:r>
            <a:r>
              <a:rPr lang="cs-CZ" sz="1000" baseline="0" dirty="0" smtClean="0"/>
              <a:t>mpare </a:t>
            </a:r>
            <a:r>
              <a:rPr lang="cs-CZ" sz="1000" b="1" baseline="0" dirty="0" err="1" smtClean="0"/>
              <a:t>M</a:t>
            </a:r>
            <a:r>
              <a:rPr lang="cs-CZ" sz="1000" baseline="0" dirty="0" err="1" smtClean="0"/>
              <a:t>atch</a:t>
            </a:r>
            <a:r>
              <a:rPr lang="cs-CZ" sz="1000" baseline="0" dirty="0" smtClean="0"/>
              <a:t> Output Mode</a:t>
            </a:r>
          </a:p>
          <a:p>
            <a:r>
              <a:rPr lang="cs-CZ" sz="1000" b="1" baseline="0" dirty="0" smtClean="0"/>
              <a:t>CS0 </a:t>
            </a:r>
            <a:r>
              <a:rPr lang="cs-CZ" sz="1000" baseline="0" dirty="0" smtClean="0"/>
              <a:t>- </a:t>
            </a:r>
            <a:r>
              <a:rPr lang="cs-CZ" sz="1000" b="1" baseline="0" dirty="0" err="1" smtClean="0"/>
              <a:t>C</a:t>
            </a:r>
            <a:r>
              <a:rPr lang="cs-CZ" sz="1000" baseline="0" dirty="0" err="1" smtClean="0"/>
              <a:t>lock</a:t>
            </a:r>
            <a:r>
              <a:rPr lang="cs-CZ" sz="1000" baseline="0" dirty="0" smtClean="0"/>
              <a:t> </a:t>
            </a:r>
            <a:r>
              <a:rPr lang="cs-CZ" sz="1000" b="1" baseline="0" dirty="0" smtClean="0"/>
              <a:t>S</a:t>
            </a:r>
            <a:r>
              <a:rPr lang="cs-CZ" sz="1000" baseline="0" dirty="0" smtClean="0"/>
              <a:t>elect</a:t>
            </a:r>
          </a:p>
          <a:p>
            <a:r>
              <a:rPr lang="cs-CZ" sz="1000" b="1" baseline="0" dirty="0" smtClean="0"/>
              <a:t>FOC</a:t>
            </a:r>
            <a:r>
              <a:rPr lang="cs-CZ" sz="1000" baseline="0" dirty="0" smtClean="0"/>
              <a:t> - </a:t>
            </a:r>
            <a:r>
              <a:rPr lang="cs-CZ" sz="1000" b="1" baseline="0" dirty="0" err="1" smtClean="0"/>
              <a:t>F</a:t>
            </a:r>
            <a:r>
              <a:rPr lang="cs-CZ" sz="1000" baseline="0" dirty="0" err="1" smtClean="0"/>
              <a:t>orce</a:t>
            </a:r>
            <a:r>
              <a:rPr lang="cs-CZ" sz="1000" baseline="0" dirty="0" smtClean="0"/>
              <a:t> </a:t>
            </a:r>
            <a:r>
              <a:rPr lang="cs-CZ" sz="1000" b="1" baseline="0" dirty="0" smtClean="0"/>
              <a:t>O</a:t>
            </a:r>
            <a:r>
              <a:rPr lang="cs-CZ" sz="1000" baseline="0" dirty="0" smtClean="0"/>
              <a:t>utput </a:t>
            </a:r>
            <a:r>
              <a:rPr lang="cs-CZ" sz="1000" b="1" baseline="0" dirty="0" smtClean="0"/>
              <a:t>Co</a:t>
            </a:r>
            <a:r>
              <a:rPr lang="cs-CZ" sz="1000" baseline="0" dirty="0" smtClean="0"/>
              <a:t>mpare</a:t>
            </a:r>
          </a:p>
          <a:p>
            <a:r>
              <a:rPr lang="cs-CZ" sz="1000" b="1" baseline="0" dirty="0" smtClean="0"/>
              <a:t>OCR0A,B</a:t>
            </a:r>
            <a:r>
              <a:rPr lang="cs-CZ" sz="1000" baseline="0" dirty="0" smtClean="0"/>
              <a:t> - </a:t>
            </a:r>
            <a:r>
              <a:rPr lang="cs-CZ" sz="1000" b="1" baseline="0" dirty="0" smtClean="0"/>
              <a:t>O</a:t>
            </a:r>
            <a:r>
              <a:rPr lang="cs-CZ" sz="1000" baseline="0" dirty="0" smtClean="0"/>
              <a:t>utput </a:t>
            </a:r>
            <a:r>
              <a:rPr lang="cs-CZ" sz="1000" b="1" baseline="0" dirty="0" smtClean="0"/>
              <a:t>C</a:t>
            </a:r>
            <a:r>
              <a:rPr lang="cs-CZ" sz="1000" baseline="0" dirty="0" smtClean="0"/>
              <a:t>ompare </a:t>
            </a:r>
            <a:r>
              <a:rPr lang="cs-CZ" sz="1000" b="1" baseline="0" dirty="0" smtClean="0"/>
              <a:t>R</a:t>
            </a:r>
            <a:r>
              <a:rPr lang="cs-CZ" sz="1000" baseline="0" dirty="0" smtClean="0"/>
              <a:t>egister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383F7-2EE9-4D4C-A25D-890BE40E0459}" type="slidenum">
              <a:rPr lang="cs-CZ"/>
              <a:pPr/>
              <a:t>5</a:t>
            </a:fld>
            <a:endParaRPr lang="cs-CZ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b="1" dirty="0" smtClean="0"/>
              <a:t>TCCR0A,B</a:t>
            </a:r>
            <a:r>
              <a:rPr lang="cs-CZ" baseline="0" dirty="0" smtClean="0"/>
              <a:t> – </a:t>
            </a:r>
            <a:r>
              <a:rPr lang="cs-CZ" b="1" baseline="0" dirty="0" smtClean="0"/>
              <a:t>T</a:t>
            </a:r>
            <a:r>
              <a:rPr lang="cs-CZ" baseline="0" dirty="0" smtClean="0"/>
              <a:t>imer/</a:t>
            </a:r>
            <a:r>
              <a:rPr lang="cs-CZ" b="1" baseline="0" dirty="0" smtClean="0"/>
              <a:t>C</a:t>
            </a:r>
            <a:r>
              <a:rPr lang="cs-CZ" baseline="0" dirty="0" smtClean="0"/>
              <a:t>ounter </a:t>
            </a:r>
            <a:r>
              <a:rPr lang="cs-CZ" b="1" baseline="0" dirty="0" err="1" smtClean="0"/>
              <a:t>C</a:t>
            </a:r>
            <a:r>
              <a:rPr lang="cs-CZ" baseline="0" dirty="0" err="1" smtClean="0"/>
              <a:t>ontrol</a:t>
            </a:r>
            <a:r>
              <a:rPr lang="cs-CZ" baseline="0" dirty="0" smtClean="0"/>
              <a:t> </a:t>
            </a:r>
            <a:r>
              <a:rPr lang="cs-CZ" b="1" baseline="0" dirty="0" smtClean="0"/>
              <a:t>R</a:t>
            </a:r>
            <a:r>
              <a:rPr lang="cs-CZ" baseline="0" dirty="0" smtClean="0"/>
              <a:t>egister A,B</a:t>
            </a:r>
            <a:endParaRPr lang="cs-CZ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383F7-2EE9-4D4C-A25D-890BE40E0459}" type="slidenum">
              <a:rPr lang="cs-CZ"/>
              <a:pPr/>
              <a:t>6</a:t>
            </a:fld>
            <a:endParaRPr lang="cs-CZ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/>
              <a:pPr/>
              <a:t>8</a:t>
            </a:fld>
            <a:endParaRPr 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3892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817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55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" y="3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1" y="1828805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1" y="4267204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21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168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7" y="440690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7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72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3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3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98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6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8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8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8" y="2174878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81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90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9434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9" y="2730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072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8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4830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5683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4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38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4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3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3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3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888232"/>
      </p:ext>
    </p:extLst>
  </p:cSld>
  <p:clrMapOvr>
    <a:masterClrMapping/>
  </p:clrMapOvr>
  <p:hf hdr="0" ft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4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3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3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3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3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29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4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3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3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3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640134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93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4" y="55572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92" y="1412884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84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3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3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3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16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0" y="692150"/>
            <a:ext cx="792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3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3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4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9" y="692157"/>
            <a:ext cx="79216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409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880000" y="1800000"/>
            <a:ext cx="6019800" cy="2243142"/>
          </a:xfrm>
        </p:spPr>
        <p:txBody>
          <a:bodyPr/>
          <a:lstStyle/>
          <a:p>
            <a:r>
              <a:rPr lang="cs-CZ" sz="8800" b="1" dirty="0" smtClean="0"/>
              <a:t>TEP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600" b="1" dirty="0" smtClean="0"/>
              <a:t>Časovač 0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0000" y="4320000"/>
            <a:ext cx="6264000" cy="707886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accent5">
                    <a:lumMod val="25000"/>
                  </a:schemeClr>
                </a:solidFill>
              </a:rPr>
              <a:t>č.4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81" y="5599113"/>
            <a:ext cx="57610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0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7" y="288005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Registr </a:t>
            </a: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TIFR0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180002" y="1440003"/>
            <a:ext cx="4224146" cy="859883"/>
            <a:chOff x="407" y="2839"/>
            <a:chExt cx="2696" cy="228"/>
          </a:xfrm>
        </p:grpSpPr>
        <p:sp>
          <p:nvSpPr>
            <p:cNvPr id="23" name="Rectangle 42"/>
            <p:cNvSpPr>
              <a:spLocks noChangeArrowheads="1"/>
            </p:cNvSpPr>
            <p:nvPr/>
          </p:nvSpPr>
          <p:spPr bwMode="auto">
            <a:xfrm>
              <a:off x="407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4" name="Rectangle 43"/>
            <p:cNvSpPr>
              <a:spLocks noChangeArrowheads="1"/>
            </p:cNvSpPr>
            <p:nvPr/>
          </p:nvSpPr>
          <p:spPr bwMode="auto">
            <a:xfrm>
              <a:off x="744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6" name="Rectangle 44"/>
            <p:cNvSpPr>
              <a:spLocks noChangeArrowheads="1"/>
            </p:cNvSpPr>
            <p:nvPr/>
          </p:nvSpPr>
          <p:spPr bwMode="auto">
            <a:xfrm>
              <a:off x="1081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7" name="Rectangle 45"/>
            <p:cNvSpPr>
              <a:spLocks noChangeArrowheads="1"/>
            </p:cNvSpPr>
            <p:nvPr/>
          </p:nvSpPr>
          <p:spPr bwMode="auto">
            <a:xfrm>
              <a:off x="1418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8" name="Rectangle 46"/>
            <p:cNvSpPr>
              <a:spLocks noChangeArrowheads="1"/>
            </p:cNvSpPr>
            <p:nvPr/>
          </p:nvSpPr>
          <p:spPr bwMode="auto">
            <a:xfrm>
              <a:off x="1755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9" name="Rectangle 47"/>
            <p:cNvSpPr>
              <a:spLocks noChangeArrowheads="1"/>
            </p:cNvSpPr>
            <p:nvPr/>
          </p:nvSpPr>
          <p:spPr bwMode="auto">
            <a:xfrm>
              <a:off x="2092" y="2839"/>
              <a:ext cx="337" cy="22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r>
                <a:rPr lang="cs-CZ" sz="1600" b="1" dirty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OCF0B</a:t>
              </a:r>
            </a:p>
          </p:txBody>
        </p:sp>
        <p:sp>
          <p:nvSpPr>
            <p:cNvPr id="30" name="Rectangle 48"/>
            <p:cNvSpPr>
              <a:spLocks noChangeArrowheads="1"/>
            </p:cNvSpPr>
            <p:nvPr/>
          </p:nvSpPr>
          <p:spPr bwMode="auto">
            <a:xfrm>
              <a:off x="2429" y="2839"/>
              <a:ext cx="337" cy="22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r>
                <a:rPr lang="cs-CZ" sz="1600" b="1" dirty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OCF0A</a:t>
              </a:r>
            </a:p>
          </p:txBody>
        </p:sp>
        <p:sp>
          <p:nvSpPr>
            <p:cNvPr id="31" name="Rectangle 49"/>
            <p:cNvSpPr>
              <a:spLocks noChangeArrowheads="1"/>
            </p:cNvSpPr>
            <p:nvPr/>
          </p:nvSpPr>
          <p:spPr bwMode="auto">
            <a:xfrm>
              <a:off x="2766" y="2839"/>
              <a:ext cx="337" cy="22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r>
                <a:rPr lang="cs-CZ" sz="1600" b="1" dirty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TOV0</a:t>
              </a:r>
            </a:p>
          </p:txBody>
        </p:sp>
      </p:grpSp>
      <p:sp>
        <p:nvSpPr>
          <p:cNvPr id="32" name="Text Box 71"/>
          <p:cNvSpPr txBox="1">
            <a:spLocks noChangeArrowheads="1"/>
          </p:cNvSpPr>
          <p:nvPr/>
        </p:nvSpPr>
        <p:spPr bwMode="auto">
          <a:xfrm>
            <a:off x="180000" y="1080000"/>
            <a:ext cx="185738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000">
                <a:latin typeface="Consolas" panose="020B0609020204030204" pitchFamily="49" charset="0"/>
                <a:cs typeface="Consolas" panose="020B0609020204030204" pitchFamily="49" charset="0"/>
              </a:defRPr>
            </a:lvl1pPr>
          </a:lstStyle>
          <a:p>
            <a:pPr eaLnBrk="0" hangingPunct="0"/>
            <a:r>
              <a:rPr lang="cs-CZ" b="1" dirty="0">
                <a:solidFill>
                  <a:srgbClr val="000000"/>
                </a:solidFill>
              </a:rPr>
              <a:t>TIFR0</a:t>
            </a:r>
          </a:p>
        </p:txBody>
      </p:sp>
      <p:cxnSp>
        <p:nvCxnSpPr>
          <p:cNvPr id="293937" name="Pravoúhlá spojnice 293936"/>
          <p:cNvCxnSpPr>
            <a:stCxn id="31" idx="2"/>
            <a:endCxn id="42" idx="1"/>
          </p:cNvCxnSpPr>
          <p:nvPr/>
        </p:nvCxnSpPr>
        <p:spPr>
          <a:xfrm rot="16200000" flipH="1">
            <a:off x="4739417" y="1700607"/>
            <a:ext cx="320512" cy="1519069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2"/>
          <p:cNvSpPr>
            <a:spLocks noChangeArrowheads="1"/>
          </p:cNvSpPr>
          <p:nvPr/>
        </p:nvSpPr>
        <p:spPr bwMode="auto">
          <a:xfrm>
            <a:off x="5659208" y="2266455"/>
            <a:ext cx="3017251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1800"/>
              </a:spcAft>
              <a:buClr>
                <a:srgbClr val="00007D"/>
              </a:buClr>
              <a:buSzPct val="100000"/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TOV0=1</a:t>
            </a:r>
            <a:r>
              <a:rPr lang="cs-CZ" sz="2000" b="1" dirty="0" smtClean="0">
                <a:solidFill>
                  <a:srgbClr val="000000"/>
                </a:solidFill>
                <a:latin typeface="Verdana" pitchFamily="34" charset="0"/>
              </a:rPr>
              <a:t>, došlo</a:t>
            </a:r>
            <a:r>
              <a:rPr lang="cs-CZ" sz="2000" dirty="0" smtClean="0">
                <a:solidFill>
                  <a:srgbClr val="000000"/>
                </a:solidFill>
                <a:latin typeface="Verdana" pitchFamily="34" charset="0"/>
              </a:rPr>
              <a:t> k </a:t>
            </a:r>
            <a:r>
              <a:rPr lang="cs-CZ" sz="2000" b="1" dirty="0" smtClean="0">
                <a:solidFill>
                  <a:srgbClr val="000000"/>
                </a:solidFill>
                <a:latin typeface="Verdana" pitchFamily="34" charset="0"/>
              </a:rPr>
              <a:t>přetečení</a:t>
            </a:r>
            <a:r>
              <a:rPr lang="cs-CZ" sz="2000" dirty="0" smtClean="0">
                <a:solidFill>
                  <a:srgbClr val="000000"/>
                </a:solidFill>
                <a:latin typeface="Verdana" pitchFamily="34" charset="0"/>
              </a:rPr>
              <a:t> čítače</a:t>
            </a:r>
          </a:p>
        </p:txBody>
      </p:sp>
      <p:cxnSp>
        <p:nvCxnSpPr>
          <p:cNvPr id="44" name="Pravoúhlá spojnice 43"/>
          <p:cNvCxnSpPr>
            <a:stCxn id="30" idx="2"/>
            <a:endCxn id="47" idx="1"/>
          </p:cNvCxnSpPr>
          <p:nvPr/>
        </p:nvCxnSpPr>
        <p:spPr>
          <a:xfrm rot="16200000" flipH="1">
            <a:off x="3899272" y="2012735"/>
            <a:ext cx="1502811" cy="2077112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2"/>
          <p:cNvSpPr>
            <a:spLocks noChangeArrowheads="1"/>
          </p:cNvSpPr>
          <p:nvPr/>
        </p:nvSpPr>
        <p:spPr bwMode="auto">
          <a:xfrm>
            <a:off x="5689233" y="3140977"/>
            <a:ext cx="2987227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1800"/>
              </a:spcAft>
              <a:buClr>
                <a:srgbClr val="00007D"/>
              </a:buClr>
              <a:buSzPct val="100000"/>
            </a:pP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OCF0A=1</a:t>
            </a:r>
            <a:r>
              <a:rPr lang="cs-CZ" sz="2000" b="1" dirty="0" smtClean="0">
                <a:solidFill>
                  <a:srgbClr val="000000"/>
                </a:solidFill>
                <a:latin typeface="Verdana" pitchFamily="34" charset="0"/>
              </a:rPr>
              <a:t>, došlo</a:t>
            </a:r>
            <a:r>
              <a:rPr lang="cs-CZ" sz="2000" dirty="0" smtClean="0">
                <a:solidFill>
                  <a:srgbClr val="000000"/>
                </a:solidFill>
                <a:latin typeface="Verdana" pitchFamily="34" charset="0"/>
              </a:rPr>
              <a:t> ke </a:t>
            </a:r>
            <a:r>
              <a:rPr lang="cs-CZ" sz="2000" b="1" dirty="0">
                <a:solidFill>
                  <a:srgbClr val="000000"/>
                </a:solidFill>
                <a:latin typeface="Verdana" pitchFamily="34" charset="0"/>
              </a:rPr>
              <a:t>shodě</a:t>
            </a:r>
            <a:r>
              <a:rPr lang="cs-CZ" sz="2000" dirty="0">
                <a:solidFill>
                  <a:srgbClr val="000000"/>
                </a:solidFill>
                <a:latin typeface="Verdana" pitchFamily="34" charset="0"/>
              </a:rPr>
              <a:t> čítače s komparačním registrem A</a:t>
            </a: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180000" y="3408970"/>
            <a:ext cx="2376082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1800"/>
              </a:spcAft>
              <a:buClr>
                <a:srgbClr val="00007D"/>
              </a:buClr>
              <a:buSzPct val="100000"/>
            </a:pP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OCF0B=1</a:t>
            </a:r>
            <a:r>
              <a:rPr lang="cs-CZ" sz="2000" b="1" dirty="0">
                <a:solidFill>
                  <a:srgbClr val="000000"/>
                </a:solidFill>
                <a:latin typeface="Verdana" pitchFamily="34" charset="0"/>
              </a:rPr>
              <a:t>, došlo</a:t>
            </a:r>
            <a:r>
              <a:rPr lang="cs-CZ" sz="2000" dirty="0">
                <a:solidFill>
                  <a:srgbClr val="000000"/>
                </a:solidFill>
                <a:latin typeface="Verdana" pitchFamily="34" charset="0"/>
              </a:rPr>
              <a:t> ke </a:t>
            </a:r>
            <a:r>
              <a:rPr lang="cs-CZ" sz="2000" b="1" dirty="0">
                <a:solidFill>
                  <a:srgbClr val="000000"/>
                </a:solidFill>
                <a:latin typeface="Verdana" pitchFamily="34" charset="0"/>
              </a:rPr>
              <a:t>shodě</a:t>
            </a:r>
            <a:r>
              <a:rPr lang="cs-CZ" sz="2000" dirty="0">
                <a:solidFill>
                  <a:srgbClr val="000000"/>
                </a:solidFill>
                <a:latin typeface="Verdana" pitchFamily="34" charset="0"/>
              </a:rPr>
              <a:t> čítače s komparačním registrem </a:t>
            </a:r>
            <a:r>
              <a:rPr lang="cs-CZ" sz="2000" dirty="0" smtClean="0">
                <a:solidFill>
                  <a:srgbClr val="000000"/>
                </a:solidFill>
                <a:latin typeface="Verdana" pitchFamily="34" charset="0"/>
              </a:rPr>
              <a:t>B</a:t>
            </a:r>
            <a:endParaRPr lang="cs-CZ" sz="2000" dirty="0">
              <a:solidFill>
                <a:srgbClr val="000000"/>
              </a:solidFill>
              <a:latin typeface="Verdana" pitchFamily="34" charset="0"/>
            </a:endParaRPr>
          </a:p>
        </p:txBody>
      </p:sp>
      <p:cxnSp>
        <p:nvCxnSpPr>
          <p:cNvPr id="55" name="Pravoúhlá spojnice 54"/>
          <p:cNvCxnSpPr>
            <a:stCxn id="29" idx="2"/>
            <a:endCxn id="49" idx="3"/>
          </p:cNvCxnSpPr>
          <p:nvPr/>
        </p:nvCxnSpPr>
        <p:spPr>
          <a:xfrm rot="5400000">
            <a:off x="1934690" y="2921278"/>
            <a:ext cx="1770804" cy="528020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1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7" y="288005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Registr </a:t>
            </a: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TIMSK0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180002" y="1440003"/>
            <a:ext cx="4224146" cy="859883"/>
            <a:chOff x="407" y="2839"/>
            <a:chExt cx="2696" cy="228"/>
          </a:xfrm>
        </p:grpSpPr>
        <p:sp>
          <p:nvSpPr>
            <p:cNvPr id="23" name="Rectangle 42"/>
            <p:cNvSpPr>
              <a:spLocks noChangeArrowheads="1"/>
            </p:cNvSpPr>
            <p:nvPr/>
          </p:nvSpPr>
          <p:spPr bwMode="auto">
            <a:xfrm>
              <a:off x="407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endParaRPr lang="cs-CZ" sz="1400" b="1" dirty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24" name="Rectangle 43"/>
            <p:cNvSpPr>
              <a:spLocks noChangeArrowheads="1"/>
            </p:cNvSpPr>
            <p:nvPr/>
          </p:nvSpPr>
          <p:spPr bwMode="auto">
            <a:xfrm>
              <a:off x="744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endParaRPr lang="cs-CZ" sz="1400" b="1" dirty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26" name="Rectangle 44"/>
            <p:cNvSpPr>
              <a:spLocks noChangeArrowheads="1"/>
            </p:cNvSpPr>
            <p:nvPr/>
          </p:nvSpPr>
          <p:spPr bwMode="auto">
            <a:xfrm>
              <a:off x="1081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endParaRPr lang="cs-CZ" sz="1400" b="1" dirty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27" name="Rectangle 45"/>
            <p:cNvSpPr>
              <a:spLocks noChangeArrowheads="1"/>
            </p:cNvSpPr>
            <p:nvPr/>
          </p:nvSpPr>
          <p:spPr bwMode="auto">
            <a:xfrm>
              <a:off x="1418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endParaRPr lang="cs-CZ" sz="1400" b="1" dirty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28" name="Rectangle 46"/>
            <p:cNvSpPr>
              <a:spLocks noChangeArrowheads="1"/>
            </p:cNvSpPr>
            <p:nvPr/>
          </p:nvSpPr>
          <p:spPr bwMode="auto">
            <a:xfrm>
              <a:off x="1755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endParaRPr lang="cs-CZ" sz="1400" b="1" dirty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29" name="Rectangle 47"/>
            <p:cNvSpPr>
              <a:spLocks noChangeArrowheads="1"/>
            </p:cNvSpPr>
            <p:nvPr/>
          </p:nvSpPr>
          <p:spPr bwMode="auto">
            <a:xfrm>
              <a:off x="2092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r>
                <a:rPr lang="cs-CZ" sz="1600" b="1" dirty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OCIE0B</a:t>
              </a:r>
            </a:p>
          </p:txBody>
        </p:sp>
        <p:sp>
          <p:nvSpPr>
            <p:cNvPr id="30" name="Rectangle 48"/>
            <p:cNvSpPr>
              <a:spLocks noChangeArrowheads="1"/>
            </p:cNvSpPr>
            <p:nvPr/>
          </p:nvSpPr>
          <p:spPr bwMode="auto">
            <a:xfrm>
              <a:off x="2429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r>
                <a:rPr lang="cs-CZ" sz="1600" b="1" dirty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OCIE0A</a:t>
              </a:r>
            </a:p>
          </p:txBody>
        </p:sp>
        <p:sp>
          <p:nvSpPr>
            <p:cNvPr id="31" name="Rectangle 49"/>
            <p:cNvSpPr>
              <a:spLocks noChangeArrowheads="1"/>
            </p:cNvSpPr>
            <p:nvPr/>
          </p:nvSpPr>
          <p:spPr bwMode="auto">
            <a:xfrm>
              <a:off x="2766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r>
                <a:rPr lang="cs-CZ" sz="1600" b="1" dirty="0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TOIE0</a:t>
              </a:r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32" name="Text Box 71"/>
          <p:cNvSpPr txBox="1">
            <a:spLocks noChangeArrowheads="1"/>
          </p:cNvSpPr>
          <p:nvPr/>
        </p:nvSpPr>
        <p:spPr bwMode="auto">
          <a:xfrm>
            <a:off x="180000" y="1080000"/>
            <a:ext cx="185738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TIMSK0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93937" name="Pravoúhlá spojnice 293936"/>
          <p:cNvCxnSpPr>
            <a:stCxn id="31" idx="2"/>
            <a:endCxn id="42" idx="1"/>
          </p:cNvCxnSpPr>
          <p:nvPr/>
        </p:nvCxnSpPr>
        <p:spPr>
          <a:xfrm rot="16200000" flipH="1">
            <a:off x="4662469" y="1777555"/>
            <a:ext cx="474410" cy="1519071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2"/>
          <p:cNvSpPr>
            <a:spLocks noChangeArrowheads="1"/>
          </p:cNvSpPr>
          <p:nvPr/>
        </p:nvSpPr>
        <p:spPr bwMode="auto">
          <a:xfrm>
            <a:off x="5659210" y="2266464"/>
            <a:ext cx="3233275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1800"/>
              </a:spcAft>
              <a:buClr>
                <a:srgbClr val="00007D"/>
              </a:buClr>
              <a:buSzPct val="100000"/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TOIE0=1</a:t>
            </a:r>
            <a:r>
              <a:rPr lang="cs-CZ" sz="2000" b="1" dirty="0" smtClean="0">
                <a:solidFill>
                  <a:srgbClr val="000000"/>
                </a:solidFill>
                <a:latin typeface="Verdana" pitchFamily="34" charset="0"/>
              </a:rPr>
              <a:t> - Povolení</a:t>
            </a:r>
            <a:r>
              <a:rPr lang="cs-CZ" sz="2000" dirty="0" smtClean="0">
                <a:solidFill>
                  <a:srgbClr val="000000"/>
                </a:solidFill>
                <a:latin typeface="Verdana" pitchFamily="34" charset="0"/>
              </a:rPr>
              <a:t> přerušení při </a:t>
            </a:r>
            <a:r>
              <a:rPr lang="cs-CZ" sz="2000" b="1" dirty="0" smtClean="0">
                <a:solidFill>
                  <a:srgbClr val="000000"/>
                </a:solidFill>
                <a:latin typeface="Verdana" pitchFamily="34" charset="0"/>
              </a:rPr>
              <a:t>přetečení</a:t>
            </a:r>
            <a:r>
              <a:rPr lang="cs-CZ" sz="2000" dirty="0" smtClean="0">
                <a:solidFill>
                  <a:srgbClr val="000000"/>
                </a:solidFill>
                <a:latin typeface="Verdana" pitchFamily="34" charset="0"/>
              </a:rPr>
              <a:t> čítače</a:t>
            </a:r>
          </a:p>
        </p:txBody>
      </p:sp>
      <p:cxnSp>
        <p:nvCxnSpPr>
          <p:cNvPr id="44" name="Pravoúhlá spojnice 43"/>
          <p:cNvCxnSpPr>
            <a:stCxn id="30" idx="2"/>
            <a:endCxn id="47" idx="1"/>
          </p:cNvCxnSpPr>
          <p:nvPr/>
        </p:nvCxnSpPr>
        <p:spPr>
          <a:xfrm rot="16200000" flipH="1">
            <a:off x="3610458" y="2301549"/>
            <a:ext cx="2102971" cy="2099644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2"/>
          <p:cNvSpPr>
            <a:spLocks noChangeArrowheads="1"/>
          </p:cNvSpPr>
          <p:nvPr/>
        </p:nvSpPr>
        <p:spPr bwMode="auto">
          <a:xfrm>
            <a:off x="5711765" y="3802692"/>
            <a:ext cx="3180718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1800"/>
              </a:spcAft>
              <a:buClr>
                <a:srgbClr val="00007D"/>
              </a:buClr>
              <a:buSzPct val="100000"/>
            </a:pPr>
            <a:r>
              <a:rPr lang="cs-CZ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OCIE0A=1</a:t>
            </a:r>
            <a:r>
              <a:rPr lang="cs-CZ" b="1" dirty="0" smtClean="0">
                <a:solidFill>
                  <a:srgbClr val="000000"/>
                </a:solidFill>
                <a:latin typeface="Verdana" pitchFamily="34" charset="0"/>
              </a:rPr>
              <a:t> - Povolení</a:t>
            </a:r>
            <a:r>
              <a:rPr lang="cs-CZ" dirty="0" smtClean="0">
                <a:solidFill>
                  <a:srgbClr val="000000"/>
                </a:solidFill>
                <a:latin typeface="Verdana" pitchFamily="34" charset="0"/>
              </a:rPr>
              <a:t> přerušení </a:t>
            </a:r>
            <a:r>
              <a:rPr lang="cs-CZ" dirty="0">
                <a:solidFill>
                  <a:srgbClr val="000000"/>
                </a:solidFill>
                <a:latin typeface="Verdana" pitchFamily="34" charset="0"/>
              </a:rPr>
              <a:t>při </a:t>
            </a:r>
            <a:r>
              <a:rPr lang="cs-CZ" b="1" dirty="0">
                <a:solidFill>
                  <a:srgbClr val="000000"/>
                </a:solidFill>
                <a:latin typeface="Verdana" pitchFamily="34" charset="0"/>
              </a:rPr>
              <a:t>shodě</a:t>
            </a:r>
            <a:r>
              <a:rPr lang="cs-CZ" dirty="0">
                <a:solidFill>
                  <a:srgbClr val="000000"/>
                </a:solidFill>
                <a:latin typeface="Verdana" pitchFamily="34" charset="0"/>
              </a:rPr>
              <a:t> čítače s komparačním </a:t>
            </a:r>
            <a:r>
              <a:rPr lang="cs-CZ" b="1" dirty="0">
                <a:solidFill>
                  <a:srgbClr val="000000"/>
                </a:solidFill>
                <a:latin typeface="Verdana" pitchFamily="34" charset="0"/>
              </a:rPr>
              <a:t>registrem A</a:t>
            </a: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180007" y="3408966"/>
            <a:ext cx="2519793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1800"/>
              </a:spcAft>
              <a:buClr>
                <a:srgbClr val="00007D"/>
              </a:buClr>
              <a:buSzPct val="100000"/>
            </a:pPr>
            <a:r>
              <a:rPr lang="cs-CZ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OCIE0B=1</a:t>
            </a:r>
            <a:r>
              <a:rPr lang="cs-CZ" b="1" dirty="0" smtClean="0">
                <a:solidFill>
                  <a:srgbClr val="000000"/>
                </a:solidFill>
                <a:latin typeface="Verdana" pitchFamily="34" charset="0"/>
              </a:rPr>
              <a:t> - Povolení </a:t>
            </a:r>
            <a:r>
              <a:rPr lang="cs-CZ" dirty="0" smtClean="0">
                <a:solidFill>
                  <a:srgbClr val="000000"/>
                </a:solidFill>
                <a:latin typeface="Verdana" pitchFamily="34" charset="0"/>
              </a:rPr>
              <a:t>přerušení </a:t>
            </a:r>
            <a:r>
              <a:rPr lang="cs-CZ" dirty="0">
                <a:solidFill>
                  <a:srgbClr val="000000"/>
                </a:solidFill>
                <a:latin typeface="Verdana" pitchFamily="34" charset="0"/>
              </a:rPr>
              <a:t>při </a:t>
            </a:r>
            <a:r>
              <a:rPr lang="cs-CZ" b="1" dirty="0">
                <a:solidFill>
                  <a:srgbClr val="000000"/>
                </a:solidFill>
                <a:latin typeface="Verdana" pitchFamily="34" charset="0"/>
              </a:rPr>
              <a:t>shodě</a:t>
            </a:r>
            <a:r>
              <a:rPr lang="cs-CZ" dirty="0">
                <a:solidFill>
                  <a:srgbClr val="000000"/>
                </a:solidFill>
                <a:latin typeface="Verdana" pitchFamily="34" charset="0"/>
              </a:rPr>
              <a:t> čítače s komparačním </a:t>
            </a:r>
            <a:r>
              <a:rPr lang="cs-CZ" b="1" dirty="0">
                <a:solidFill>
                  <a:srgbClr val="000000"/>
                </a:solidFill>
                <a:latin typeface="Verdana" pitchFamily="34" charset="0"/>
              </a:rPr>
              <a:t>registrem B</a:t>
            </a:r>
          </a:p>
        </p:txBody>
      </p:sp>
      <p:cxnSp>
        <p:nvCxnSpPr>
          <p:cNvPr id="55" name="Pravoúhlá spojnice 54"/>
          <p:cNvCxnSpPr>
            <a:stCxn id="29" idx="2"/>
            <a:endCxn id="49" idx="3"/>
          </p:cNvCxnSpPr>
          <p:nvPr/>
        </p:nvCxnSpPr>
        <p:spPr>
          <a:xfrm rot="5400000">
            <a:off x="1968079" y="3031607"/>
            <a:ext cx="1847744" cy="384302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13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318791"/>
            <a:ext cx="7834306" cy="707886"/>
          </a:xfrm>
        </p:spPr>
        <p:txBody>
          <a:bodyPr>
            <a:spAutoFit/>
          </a:bodyPr>
          <a:lstStyle/>
          <a:p>
            <a:r>
              <a:rPr lang="cs-CZ" sz="4000" b="1" kern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Kontrolní úkoly</a:t>
            </a:r>
            <a:endParaRPr lang="cs-CZ" sz="36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09" y="1080018"/>
            <a:ext cx="8783993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Režim normální: jakým směrem čítá, na jaké hodnotě začíná čítání, na jaké hodnotě končí.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Jakou má kapacitu čítač 0?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Kdy vznikne událost přetečení čítače?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Vypočítejte jak dlouho trvá přetečení čítače 0 při nastavení děliče na 1024 a frekvenci 16MHz.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Režim 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CTC: </a:t>
            </a: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jakým směrem čítá, na jaké hodnotě začíná čítání, na jaké hodnotě končí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Jaká událost vznikne při dosažení vrcholu čítání?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 můžeme ovlivnit periodicitu této události?</a:t>
            </a:r>
            <a:endParaRPr lang="cs-CZ" sz="24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172401" y="188640"/>
            <a:ext cx="720080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cs-CZ" sz="5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sym typeface="Webdings"/>
              </a:rPr>
              <a:t></a:t>
            </a:r>
            <a:endParaRPr lang="cs-CZ" sz="54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04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360000" y="1440001"/>
            <a:ext cx="8784000" cy="1723549"/>
          </a:xfrm>
          <a:noFill/>
          <a:ln/>
        </p:spPr>
        <p:txBody>
          <a:bodyPr>
            <a:spAutoFit/>
          </a:bodyPr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>
                <a:latin typeface="Arial" charset="0"/>
              </a:rPr>
              <a:t>Téma</a:t>
            </a:r>
            <a:r>
              <a:rPr lang="cs-CZ" sz="2400" dirty="0">
                <a:latin typeface="Arial" charset="0"/>
              </a:rPr>
              <a:t>	</a:t>
            </a:r>
            <a:r>
              <a:rPr lang="cs-CZ" b="1" dirty="0" smtClean="0"/>
              <a:t>Časovač </a:t>
            </a:r>
            <a:r>
              <a:rPr lang="cs-CZ" b="1" dirty="0"/>
              <a:t>0</a:t>
            </a:r>
            <a:endParaRPr lang="cs-CZ" b="1" dirty="0" smtClean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Předmět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TEP</a:t>
            </a:r>
            <a:endParaRPr lang="cs-CZ" b="1" dirty="0"/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Autor</a:t>
            </a:r>
            <a:r>
              <a:rPr lang="cs-CZ" sz="2400" dirty="0"/>
              <a:t>	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Juránek Leoš Ing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772400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TEP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0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7" y="288005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Funkce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26" name="Picture 2" descr="D:\lj\prezentace\MIT\AVR\Časovač\Timer0_AVRmeg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9" y="1080003"/>
            <a:ext cx="6526947" cy="554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aoblený obdélník 3"/>
          <p:cNvSpPr/>
          <p:nvPr/>
        </p:nvSpPr>
        <p:spPr>
          <a:xfrm>
            <a:off x="6372203" y="1052741"/>
            <a:ext cx="1224136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Přerušení při </a:t>
            </a:r>
            <a:r>
              <a:rPr lang="cs-CZ" sz="9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přetečení</a:t>
            </a:r>
            <a:r>
              <a:rPr lang="cs-CZ" sz="9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čítače</a:t>
            </a:r>
            <a:endParaRPr lang="cs-CZ" sz="9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7308308" y="1772816"/>
            <a:ext cx="93610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Vnější</a:t>
            </a:r>
            <a:r>
              <a:rPr lang="cs-CZ" sz="9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zdroj impulzů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444210" y="2420888"/>
            <a:ext cx="93610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Vnitřní</a:t>
            </a:r>
            <a:r>
              <a:rPr lang="cs-CZ" sz="9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hodinový signál</a:t>
            </a:r>
            <a:endParaRPr lang="cs-CZ" sz="9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239115" y="3068960"/>
            <a:ext cx="1637149" cy="28803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Přerušení při shodě s komparačním registrem A</a:t>
            </a:r>
            <a:endParaRPr lang="cs-CZ" sz="8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5239115" y="4503972"/>
            <a:ext cx="1637149" cy="29318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Přerušení při shodě s komparačním registrem B</a:t>
            </a:r>
            <a:endParaRPr lang="cs-CZ" sz="8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539561" y="3407797"/>
            <a:ext cx="864097" cy="29318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Komparátor</a:t>
            </a:r>
            <a:endParaRPr lang="cs-CZ" sz="8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39561" y="4375356"/>
            <a:ext cx="864097" cy="29318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Komparační registr A</a:t>
            </a:r>
            <a:endParaRPr lang="cs-CZ" sz="8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539560" y="5157195"/>
            <a:ext cx="864097" cy="29318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Komparační registr B</a:t>
            </a:r>
            <a:endParaRPr lang="cs-CZ" sz="8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533504" y="1772820"/>
            <a:ext cx="582115" cy="29318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Čítač</a:t>
            </a:r>
            <a:endParaRPr lang="cs-CZ" sz="8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7308308" y="3302356"/>
            <a:ext cx="93610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Výstupní signál A</a:t>
            </a:r>
            <a:endParaRPr lang="cs-CZ" sz="9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7308308" y="4806142"/>
            <a:ext cx="93610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Výstupní signál B</a:t>
            </a:r>
            <a:endParaRPr lang="cs-CZ" sz="9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73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680004" y="1440003"/>
            <a:ext cx="4224146" cy="859883"/>
            <a:chOff x="407" y="2839"/>
            <a:chExt cx="2696" cy="228"/>
          </a:xfrm>
        </p:grpSpPr>
        <p:sp>
          <p:nvSpPr>
            <p:cNvPr id="28694" name="Rectangle 42"/>
            <p:cNvSpPr>
              <a:spLocks noChangeArrowheads="1"/>
            </p:cNvSpPr>
            <p:nvPr/>
          </p:nvSpPr>
          <p:spPr bwMode="auto">
            <a:xfrm>
              <a:off x="407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r>
                <a:rPr lang="cs-CZ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COM0A1</a:t>
              </a:r>
            </a:p>
          </p:txBody>
        </p:sp>
        <p:sp>
          <p:nvSpPr>
            <p:cNvPr id="28695" name="Rectangle 43"/>
            <p:cNvSpPr>
              <a:spLocks noChangeArrowheads="1"/>
            </p:cNvSpPr>
            <p:nvPr/>
          </p:nvSpPr>
          <p:spPr bwMode="auto">
            <a:xfrm>
              <a:off x="744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r>
                <a:rPr lang="cs-CZ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COM0A0</a:t>
              </a:r>
            </a:p>
          </p:txBody>
        </p:sp>
        <p:sp>
          <p:nvSpPr>
            <p:cNvPr id="28696" name="Rectangle 44"/>
            <p:cNvSpPr>
              <a:spLocks noChangeArrowheads="1"/>
            </p:cNvSpPr>
            <p:nvPr/>
          </p:nvSpPr>
          <p:spPr bwMode="auto">
            <a:xfrm>
              <a:off x="1081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r>
                <a:rPr lang="cs-CZ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COM0B1</a:t>
              </a:r>
            </a:p>
          </p:txBody>
        </p:sp>
        <p:sp>
          <p:nvSpPr>
            <p:cNvPr id="28697" name="Rectangle 45"/>
            <p:cNvSpPr>
              <a:spLocks noChangeArrowheads="1"/>
            </p:cNvSpPr>
            <p:nvPr/>
          </p:nvSpPr>
          <p:spPr bwMode="auto">
            <a:xfrm>
              <a:off x="1418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r>
                <a:rPr lang="cs-CZ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COM0B0</a:t>
              </a:r>
            </a:p>
          </p:txBody>
        </p:sp>
        <p:sp>
          <p:nvSpPr>
            <p:cNvPr id="28698" name="Rectangle 46"/>
            <p:cNvSpPr>
              <a:spLocks noChangeArrowheads="1"/>
            </p:cNvSpPr>
            <p:nvPr/>
          </p:nvSpPr>
          <p:spPr bwMode="auto">
            <a:xfrm>
              <a:off x="1755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endParaRPr lang="cs-CZ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8699" name="Rectangle 47"/>
            <p:cNvSpPr>
              <a:spLocks noChangeArrowheads="1"/>
            </p:cNvSpPr>
            <p:nvPr/>
          </p:nvSpPr>
          <p:spPr bwMode="auto">
            <a:xfrm>
              <a:off x="2092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endParaRPr lang="cs-CZ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8700" name="Rectangle 48"/>
            <p:cNvSpPr>
              <a:spLocks noChangeArrowheads="1"/>
            </p:cNvSpPr>
            <p:nvPr/>
          </p:nvSpPr>
          <p:spPr bwMode="auto">
            <a:xfrm>
              <a:off x="2429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r>
                <a:rPr lang="cs-CZ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WGM01</a:t>
              </a:r>
            </a:p>
          </p:txBody>
        </p:sp>
        <p:sp>
          <p:nvSpPr>
            <p:cNvPr id="28701" name="Rectangle 49"/>
            <p:cNvSpPr>
              <a:spLocks noChangeArrowheads="1"/>
            </p:cNvSpPr>
            <p:nvPr/>
          </p:nvSpPr>
          <p:spPr bwMode="auto">
            <a:xfrm>
              <a:off x="2766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r>
                <a:rPr lang="cs-CZ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WGM00</a:t>
              </a:r>
            </a:p>
          </p:txBody>
        </p:sp>
      </p:grpSp>
      <p:sp>
        <p:nvSpPr>
          <p:cNvPr id="1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7" y="288005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Registr </a:t>
            </a: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TCCR0A,B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180002" y="1440003"/>
            <a:ext cx="4224146" cy="859883"/>
            <a:chOff x="407" y="2839"/>
            <a:chExt cx="2696" cy="228"/>
          </a:xfrm>
        </p:grpSpPr>
        <p:sp>
          <p:nvSpPr>
            <p:cNvPr id="23" name="Rectangle 42"/>
            <p:cNvSpPr>
              <a:spLocks noChangeArrowheads="1"/>
            </p:cNvSpPr>
            <p:nvPr/>
          </p:nvSpPr>
          <p:spPr bwMode="auto">
            <a:xfrm>
              <a:off x="407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r>
                <a:rPr lang="cs-CZ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FOC0A</a:t>
              </a:r>
            </a:p>
          </p:txBody>
        </p:sp>
        <p:sp>
          <p:nvSpPr>
            <p:cNvPr id="24" name="Rectangle 43"/>
            <p:cNvSpPr>
              <a:spLocks noChangeArrowheads="1"/>
            </p:cNvSpPr>
            <p:nvPr/>
          </p:nvSpPr>
          <p:spPr bwMode="auto">
            <a:xfrm>
              <a:off x="744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r>
                <a:rPr lang="cs-CZ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FOC0B</a:t>
              </a:r>
            </a:p>
          </p:txBody>
        </p:sp>
        <p:sp>
          <p:nvSpPr>
            <p:cNvPr id="26" name="Rectangle 44"/>
            <p:cNvSpPr>
              <a:spLocks noChangeArrowheads="1"/>
            </p:cNvSpPr>
            <p:nvPr/>
          </p:nvSpPr>
          <p:spPr bwMode="auto">
            <a:xfrm>
              <a:off x="1081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endParaRPr lang="cs-CZ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7" name="Rectangle 45"/>
            <p:cNvSpPr>
              <a:spLocks noChangeArrowheads="1"/>
            </p:cNvSpPr>
            <p:nvPr/>
          </p:nvSpPr>
          <p:spPr bwMode="auto">
            <a:xfrm>
              <a:off x="1418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endParaRPr lang="cs-CZ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8" name="Rectangle 46"/>
            <p:cNvSpPr>
              <a:spLocks noChangeArrowheads="1"/>
            </p:cNvSpPr>
            <p:nvPr/>
          </p:nvSpPr>
          <p:spPr bwMode="auto">
            <a:xfrm>
              <a:off x="1755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r>
                <a:rPr lang="cs-CZ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WGM02</a:t>
              </a:r>
            </a:p>
          </p:txBody>
        </p:sp>
        <p:sp>
          <p:nvSpPr>
            <p:cNvPr id="29" name="Rectangle 47"/>
            <p:cNvSpPr>
              <a:spLocks noChangeArrowheads="1"/>
            </p:cNvSpPr>
            <p:nvPr/>
          </p:nvSpPr>
          <p:spPr bwMode="auto">
            <a:xfrm>
              <a:off x="2092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r>
                <a:rPr lang="cs-CZ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CS02</a:t>
              </a:r>
            </a:p>
          </p:txBody>
        </p:sp>
        <p:sp>
          <p:nvSpPr>
            <p:cNvPr id="30" name="Rectangle 48"/>
            <p:cNvSpPr>
              <a:spLocks noChangeArrowheads="1"/>
            </p:cNvSpPr>
            <p:nvPr/>
          </p:nvSpPr>
          <p:spPr bwMode="auto">
            <a:xfrm>
              <a:off x="2429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r>
                <a:rPr lang="cs-CZ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CS01</a:t>
              </a:r>
            </a:p>
          </p:txBody>
        </p:sp>
        <p:sp>
          <p:nvSpPr>
            <p:cNvPr id="31" name="Rectangle 49"/>
            <p:cNvSpPr>
              <a:spLocks noChangeArrowheads="1"/>
            </p:cNvSpPr>
            <p:nvPr/>
          </p:nvSpPr>
          <p:spPr bwMode="auto">
            <a:xfrm>
              <a:off x="2766" y="2839"/>
              <a:ext cx="337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 eaLnBrk="1" hangingPunct="1"/>
              <a:r>
                <a:rPr lang="cs-CZ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CS00</a:t>
              </a:r>
            </a:p>
          </p:txBody>
        </p:sp>
      </p:grpSp>
      <p:sp>
        <p:nvSpPr>
          <p:cNvPr id="32" name="Text Box 71"/>
          <p:cNvSpPr txBox="1">
            <a:spLocks noChangeArrowheads="1"/>
          </p:cNvSpPr>
          <p:nvPr/>
        </p:nvSpPr>
        <p:spPr bwMode="auto">
          <a:xfrm>
            <a:off x="180000" y="1080000"/>
            <a:ext cx="185738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000">
                <a:latin typeface="Consolas" panose="020B0609020204030204" pitchFamily="49" charset="0"/>
                <a:cs typeface="Consolas" panose="020B0609020204030204" pitchFamily="49" charset="0"/>
              </a:defRPr>
            </a:lvl1pPr>
          </a:lstStyle>
          <a:p>
            <a:r>
              <a:rPr lang="cs-CZ" b="1" dirty="0"/>
              <a:t>TCCR0B</a:t>
            </a:r>
          </a:p>
        </p:txBody>
      </p:sp>
      <p:sp>
        <p:nvSpPr>
          <p:cNvPr id="33" name="Text Box 71"/>
          <p:cNvSpPr txBox="1">
            <a:spLocks noChangeArrowheads="1"/>
          </p:cNvSpPr>
          <p:nvPr/>
        </p:nvSpPr>
        <p:spPr bwMode="auto">
          <a:xfrm>
            <a:off x="4680000" y="1080000"/>
            <a:ext cx="185738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000">
                <a:latin typeface="Consolas" panose="020B0609020204030204" pitchFamily="49" charset="0"/>
                <a:cs typeface="Consolas" panose="020B0609020204030204" pitchFamily="49" charset="0"/>
              </a:defRPr>
            </a:lvl1pPr>
          </a:lstStyle>
          <a:p>
            <a:r>
              <a:rPr lang="cs-CZ" b="1" dirty="0"/>
              <a:t>TCCR0A</a:t>
            </a:r>
          </a:p>
        </p:txBody>
      </p:sp>
      <p:sp>
        <p:nvSpPr>
          <p:cNvPr id="4" name="Obdélník 3"/>
          <p:cNvSpPr/>
          <p:nvPr/>
        </p:nvSpPr>
        <p:spPr>
          <a:xfrm>
            <a:off x="2808250" y="1440002"/>
            <a:ext cx="1595900" cy="859884"/>
          </a:xfrm>
          <a:prstGeom prst="rect">
            <a:avLst/>
          </a:prstGeom>
          <a:noFill/>
          <a:ln w="571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34" name="Obdélník 33"/>
          <p:cNvSpPr/>
          <p:nvPr/>
        </p:nvSpPr>
        <p:spPr>
          <a:xfrm>
            <a:off x="7848113" y="1440001"/>
            <a:ext cx="1067882" cy="85988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35" name="Obdélník 34"/>
          <p:cNvSpPr/>
          <p:nvPr/>
        </p:nvSpPr>
        <p:spPr>
          <a:xfrm>
            <a:off x="2292076" y="1440001"/>
            <a:ext cx="516173" cy="85988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3" y="3429000"/>
            <a:ext cx="3576560" cy="280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3925" name="Levá složená závorka 293924"/>
          <p:cNvSpPr/>
          <p:nvPr/>
        </p:nvSpPr>
        <p:spPr>
          <a:xfrm rot="16200000" flipV="1">
            <a:off x="8234231" y="2016006"/>
            <a:ext cx="283799" cy="963326"/>
          </a:xfrm>
          <a:prstGeom prst="leftBrace">
            <a:avLst>
              <a:gd name="adj1" fmla="val 35197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79" name="Levá složená závorka 78"/>
          <p:cNvSpPr/>
          <p:nvPr/>
        </p:nvSpPr>
        <p:spPr>
          <a:xfrm rot="5400000">
            <a:off x="5594141" y="2772006"/>
            <a:ext cx="283799" cy="963326"/>
          </a:xfrm>
          <a:prstGeom prst="leftBrace">
            <a:avLst>
              <a:gd name="adj1" fmla="val 35197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Levá složená závorka 85"/>
          <p:cNvSpPr/>
          <p:nvPr/>
        </p:nvSpPr>
        <p:spPr>
          <a:xfrm rot="16200000" flipV="1">
            <a:off x="3470222" y="1764003"/>
            <a:ext cx="283799" cy="1491344"/>
          </a:xfrm>
          <a:prstGeom prst="leftBrace">
            <a:avLst>
              <a:gd name="adj1" fmla="val 35197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88" name="Levá složená závorka 87"/>
          <p:cNvSpPr/>
          <p:nvPr/>
        </p:nvSpPr>
        <p:spPr>
          <a:xfrm rot="5400000">
            <a:off x="718726" y="2614247"/>
            <a:ext cx="290953" cy="1271694"/>
          </a:xfrm>
          <a:prstGeom prst="leftBrace">
            <a:avLst>
              <a:gd name="adj1" fmla="val 35197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3937" name="Pravoúhlá spojnice 293936"/>
          <p:cNvCxnSpPr>
            <a:stCxn id="28" idx="2"/>
          </p:cNvCxnSpPr>
          <p:nvPr/>
        </p:nvCxnSpPr>
        <p:spPr>
          <a:xfrm rot="16200000" flipH="1">
            <a:off x="3680024" y="1175941"/>
            <a:ext cx="804728" cy="3052612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ravoúhlá spojnice 93"/>
          <p:cNvCxnSpPr/>
          <p:nvPr/>
        </p:nvCxnSpPr>
        <p:spPr>
          <a:xfrm rot="10800000" flipV="1">
            <a:off x="5868148" y="2801151"/>
            <a:ext cx="2513908" cy="303460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ravoúhlá spojnice 99"/>
          <p:cNvCxnSpPr/>
          <p:nvPr/>
        </p:nvCxnSpPr>
        <p:spPr>
          <a:xfrm rot="10800000" flipV="1">
            <a:off x="1032949" y="2766301"/>
            <a:ext cx="2518259" cy="303460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Levá složená závorka 37"/>
          <p:cNvSpPr/>
          <p:nvPr/>
        </p:nvSpPr>
        <p:spPr>
          <a:xfrm rot="16200000" flipV="1">
            <a:off x="5080569" y="2016004"/>
            <a:ext cx="283799" cy="963326"/>
          </a:xfrm>
          <a:prstGeom prst="leftBrace">
            <a:avLst>
              <a:gd name="adj1" fmla="val 35197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5254375" y="2651581"/>
            <a:ext cx="3661619" cy="73684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71"/>
          <p:cNvSpPr txBox="1">
            <a:spLocks noChangeArrowheads="1"/>
          </p:cNvSpPr>
          <p:nvPr/>
        </p:nvSpPr>
        <p:spPr bwMode="auto">
          <a:xfrm>
            <a:off x="946198" y="2644664"/>
            <a:ext cx="1206113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Výběr hodin</a:t>
            </a:r>
            <a:endParaRPr lang="cs-CZ" sz="12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Text Box 71"/>
          <p:cNvSpPr txBox="1">
            <a:spLocks noChangeArrowheads="1"/>
          </p:cNvSpPr>
          <p:nvPr/>
        </p:nvSpPr>
        <p:spPr bwMode="auto">
          <a:xfrm>
            <a:off x="5066306" y="2743003"/>
            <a:ext cx="1275651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Výběr režimu</a:t>
            </a:r>
            <a:endParaRPr lang="cs-CZ" sz="12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Text Box 71"/>
          <p:cNvSpPr txBox="1">
            <a:spLocks noChangeArrowheads="1"/>
          </p:cNvSpPr>
          <p:nvPr/>
        </p:nvSpPr>
        <p:spPr bwMode="auto">
          <a:xfrm rot="754054">
            <a:off x="5967931" y="2662660"/>
            <a:ext cx="2407739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Propojení výstup čítače</a:t>
            </a:r>
            <a:endParaRPr lang="cs-CZ" sz="12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37" y="3429000"/>
            <a:ext cx="4224146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592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Přímá spojnice se šipkou 7"/>
          <p:cNvCxnSpPr/>
          <p:nvPr/>
        </p:nvCxnSpPr>
        <p:spPr>
          <a:xfrm>
            <a:off x="180004" y="1116000"/>
            <a:ext cx="14396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2"/>
          <p:cNvSpPr txBox="1">
            <a:spLocks noChangeArrowheads="1"/>
          </p:cNvSpPr>
          <p:nvPr/>
        </p:nvSpPr>
        <p:spPr bwMode="auto">
          <a:xfrm>
            <a:off x="720000" y="69946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cs-CZ" sz="2000" b="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n-ea"/>
                <a:cs typeface="+mn-cs"/>
              </a:rPr>
              <a:t>Registr TCCR0A,B</a:t>
            </a:r>
          </a:p>
        </p:txBody>
      </p:sp>
      <p:sp>
        <p:nvSpPr>
          <p:cNvPr id="41" name="Levá složená závorka 40"/>
          <p:cNvSpPr/>
          <p:nvPr/>
        </p:nvSpPr>
        <p:spPr>
          <a:xfrm rot="5400000">
            <a:off x="2177752" y="557924"/>
            <a:ext cx="252000" cy="1368152"/>
          </a:xfrm>
          <a:prstGeom prst="leftBrace">
            <a:avLst>
              <a:gd name="adj1" fmla="val 35197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4" y="1628800"/>
            <a:ext cx="869108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28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7" y="288005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Normální režim čítač 0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26" name="Picture 2" descr="D:\lj\prezentace\MIT\AVR\Časovač\Timer0_AVRmega644-rezimy_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1079996"/>
            <a:ext cx="8460000" cy="531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57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60003" y="1080003"/>
            <a:ext cx="8784000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Popis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Čítá 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vpřed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 od 0 - 255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MAX=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255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, BOTTOM=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0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Událost 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přetečení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 nastane při přechodu 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255-0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Délka jednoho kroku (dělička 1024)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T=1/16000000=62,5ns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69946"/>
            <a:ext cx="7772400" cy="400110"/>
          </a:xfrm>
          <a:noFill/>
          <a:ln/>
        </p:spPr>
        <p:txBody>
          <a:bodyPr>
            <a:spAutoFit/>
          </a:bodyPr>
          <a:lstStyle/>
          <a:p>
            <a:pPr lvl="0">
              <a:defRPr/>
            </a:pPr>
            <a:r>
              <a:rPr lang="cs-CZ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n-ea"/>
                <a:cs typeface="+mn-cs"/>
              </a:rPr>
              <a:t>Normální </a:t>
            </a:r>
            <a:r>
              <a:rPr lang="cs-CZ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n-ea"/>
                <a:cs typeface="+mn-cs"/>
              </a:rPr>
              <a:t>režim čítač </a:t>
            </a:r>
            <a:r>
              <a:rPr lang="cs-CZ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n-ea"/>
                <a:cs typeface="+mn-cs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180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lj\prezentace\MIT\AVR\Časovač\Timer0_AVRmega644-rezim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00" y="1116012"/>
            <a:ext cx="8100000" cy="50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7" y="288005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Režim CTC čítač 0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820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60003" y="1080000"/>
            <a:ext cx="8784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Popis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Čítá 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vpřed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 od 0 - 255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MAX=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komparační registr A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, BOTTOM=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0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Událost 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čítač=komparační registr A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nastane při dosažení hodnoty OCROA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Výstup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 – generování signálu proměnné frekvence se střídou 1:1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69946"/>
            <a:ext cx="7772400" cy="400110"/>
          </a:xfrm>
          <a:noFill/>
          <a:ln/>
        </p:spPr>
        <p:txBody>
          <a:bodyPr>
            <a:spAutoFit/>
          </a:bodyPr>
          <a:lstStyle/>
          <a:p>
            <a:pPr lvl="0">
              <a:defRPr/>
            </a:pPr>
            <a:r>
              <a:rPr lang="cs-CZ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n-ea"/>
                <a:cs typeface="+mn-cs"/>
              </a:rPr>
              <a:t>Režim CTC čítač </a:t>
            </a:r>
            <a:r>
              <a:rPr lang="cs-CZ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n-ea"/>
                <a:cs typeface="+mn-cs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43016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483</TotalTime>
  <Words>400</Words>
  <Application>Microsoft Office PowerPoint</Application>
  <PresentationFormat>Předvádění na obrazovce (4:3)</PresentationFormat>
  <Paragraphs>104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Pixel</vt:lpstr>
      <vt:lpstr>1_Pixel</vt:lpstr>
      <vt:lpstr>TEP Časovač 0</vt:lpstr>
      <vt:lpstr>TEP</vt:lpstr>
      <vt:lpstr>Funkce</vt:lpstr>
      <vt:lpstr>Registr TCCR0A,B</vt:lpstr>
      <vt:lpstr>Prezentace aplikace PowerPoint</vt:lpstr>
      <vt:lpstr>Normální režim čítač 0</vt:lpstr>
      <vt:lpstr>Normální režim čítač 0</vt:lpstr>
      <vt:lpstr>Režim CTC čítač 0</vt:lpstr>
      <vt:lpstr>Režim CTC čítač 0</vt:lpstr>
      <vt:lpstr>Registr TIFR0</vt:lpstr>
      <vt:lpstr>Registr TIMSK0</vt:lpstr>
      <vt:lpstr>Kontrolní úkoly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NB51</dc:creator>
  <cp:lastModifiedBy>juranek</cp:lastModifiedBy>
  <cp:revision>38</cp:revision>
  <dcterms:created xsi:type="dcterms:W3CDTF">2012-11-27T16:35:08Z</dcterms:created>
  <dcterms:modified xsi:type="dcterms:W3CDTF">2014-04-12T10:08:42Z</dcterms:modified>
</cp:coreProperties>
</file>