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&amp;ehk=5XH6A9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71" r:id="rId4"/>
    <p:sldId id="264" r:id="rId5"/>
    <p:sldId id="294" r:id="rId6"/>
    <p:sldId id="295" r:id="rId7"/>
    <p:sldId id="263" r:id="rId8"/>
    <p:sldId id="265" r:id="rId9"/>
    <p:sldId id="296" r:id="rId10"/>
    <p:sldId id="292" r:id="rId11"/>
    <p:sldId id="297" r:id="rId12"/>
    <p:sldId id="298" r:id="rId13"/>
    <p:sldId id="290" r:id="rId14"/>
    <p:sldId id="299" r:id="rId15"/>
    <p:sldId id="300" r:id="rId16"/>
    <p:sldId id="301" r:id="rId17"/>
    <p:sldId id="302" r:id="rId18"/>
    <p:sldId id="262" r:id="rId19"/>
    <p:sldId id="260" r:id="rId20"/>
    <p:sldId id="287" r:id="rId21"/>
    <p:sldId id="291" r:id="rId22"/>
    <p:sldId id="261" r:id="rId23"/>
    <p:sldId id="269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7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48FBE-F56A-4523-8A83-A621B8848BBE}" type="datetimeFigureOut">
              <a:rPr lang="en-IE" smtClean="0"/>
              <a:t>26/10/2022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0C215-725F-45A2-8BCC-B0A94C20AD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5032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FAA07-6AB6-AC42-A4CA-0E08A14736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www.bookworm.ie/product/tony-dixon-brass-trad-soprano-d-whistle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tzEaWc36lw" TargetMode="External"/><Relationship Id="rId6" Type="http://schemas.openxmlformats.org/officeDocument/2006/relationships/hyperlink" Target="https://pixabay.com/vectors/corn-cob-ear-yellow-sweet-husk-40294/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e3-5YC_oHj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youtube.com/watch?v=0QdbeM2JWY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xqoSD1825yc" TargetMode="External"/><Relationship Id="rId1" Type="http://schemas.openxmlformats.org/officeDocument/2006/relationships/video" Target="https://www.youtube.com/embed/iK8ciRUHsNY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cookingetc/6792487200/" TargetMode="External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12" Type="http://schemas.openxmlformats.org/officeDocument/2006/relationships/hyperlink" Target="https://www.flickr.com/photos/halloweenstock/7910763214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clipartkid.com/rip-grave-clipart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amy.com/stock-photo-fishmonger-behind-counter-in-shop-holding-out-fish-portrait-17468583.html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5" Type="http://schemas.openxmlformats.org/officeDocument/2006/relationships/image" Target="../media/image25.jpeg"/><Relationship Id="rId10" Type="http://schemas.openxmlformats.org/officeDocument/2006/relationships/hyperlink" Target="https://www.wikihow.com/Get-Rid-of-a-Fever" TargetMode="External"/><Relationship Id="rId4" Type="http://schemas.openxmlformats.org/officeDocument/2006/relationships/hyperlink" Target="http://nexu4.deviantart.com/art/wheel-barrow-dirty-stable-garden-precut-png-625154356" TargetMode="External"/><Relationship Id="rId9" Type="http://schemas.openxmlformats.org/officeDocument/2006/relationships/image" Target="../media/image21.jpeg"/><Relationship Id="rId1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9Deeh9n-VI" TargetMode="Externa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Czg47isJDOzLUWF6rNlGy2rmDaT3oCWU" TargetMode="External"/><Relationship Id="rId2" Type="http://schemas.openxmlformats.org/officeDocument/2006/relationships/image" Target="../media/image34.jpg&amp;ehk=5XH6A9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hyperlink" Target="https://en.wikipedia.org/wiki/May_It_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group of people sitting at a table with a guitar&#10;&#10;Description generated with very high confidence">
            <a:extLst>
              <a:ext uri="{FF2B5EF4-FFF2-40B4-BE49-F238E27FC236}">
                <a16:creationId xmlns:a16="http://schemas.microsoft.com/office/drawing/2014/main" id="{17562DA5-ECAF-41CB-9127-676050931A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7" name="Group 2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2616" y="0"/>
            <a:ext cx="7808159" cy="6872226"/>
            <a:chOff x="2202616" y="0"/>
            <a:chExt cx="7808159" cy="6872226"/>
          </a:xfrm>
        </p:grpSpPr>
        <p:sp>
          <p:nvSpPr>
            <p:cNvPr id="28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prstGeom prst="rect">
              <a:avLst/>
            </a:prstGeom>
            <a:blipFill dpi="0" rotWithShape="1">
              <a:blip r:embed="rId3">
                <a:alphaModFix amt="89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30" name="Group 29"/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51576" y="0"/>
              <a:ext cx="658370" cy="6872226"/>
              <a:chOff x="5751576" y="0"/>
              <a:chExt cx="658370" cy="6872226"/>
            </a:xfrm>
          </p:grpSpPr>
          <p:sp>
            <p:nvSpPr>
              <p:cNvPr id="31" name="Rounded Rectangle 27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6057900" y="1339739"/>
                <a:ext cx="45720" cy="658368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alpha val="55000"/>
                </a:schemeClr>
              </a:solidFill>
              <a:ln w="9525">
                <a:noFill/>
              </a:ln>
              <a:effectLst>
                <a:innerShdw blurRad="114300">
                  <a:prstClr val="black">
                    <a:alpha val="4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245268" y="530352"/>
                <a:ext cx="1673352" cy="612648"/>
              </a:xfrm>
              <a:prstGeom prst="rect">
                <a:avLst/>
              </a:prstGeom>
            </p:spPr>
          </p:pic>
          <p:sp>
            <p:nvSpPr>
              <p:cNvPr id="33" name="Rounded Rectangle 29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6057902" y="4907292"/>
                <a:ext cx="45720" cy="658368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alpha val="55000"/>
                </a:schemeClr>
              </a:solidFill>
              <a:ln w="9525">
                <a:noFill/>
              </a:ln>
              <a:effectLst>
                <a:innerShdw blurRad="114300">
                  <a:prstClr val="black">
                    <a:alpha val="4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263556" y="5747514"/>
                <a:ext cx="1636776" cy="612648"/>
              </a:xfrm>
              <a:prstGeom prst="rect">
                <a:avLst/>
              </a:prstGeom>
            </p:spPr>
          </p:pic>
        </p:grpSp>
      </p:grpSp>
      <p:cxnSp>
        <p:nvCxnSpPr>
          <p:cNvPr id="36" name="Straight Connector 3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0F2041C-FF2D-4A18-919D-8FB133B77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r>
              <a:rPr lang="en-IE" dirty="0"/>
              <a:t>Irish Music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31978F-58EF-48FB-AE71-CFB886778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en-IE" dirty="0"/>
              <a:t>Aisling Nolan</a:t>
            </a:r>
          </a:p>
          <a:p>
            <a:r>
              <a:rPr lang="en-IE" dirty="0"/>
              <a:t>English for Teachers</a:t>
            </a:r>
          </a:p>
        </p:txBody>
      </p:sp>
    </p:spTree>
    <p:extLst>
      <p:ext uri="{BB962C8B-B14F-4D97-AF65-F5344CB8AC3E}">
        <p14:creationId xmlns:p14="http://schemas.microsoft.com/office/powerpoint/2010/main" val="2906708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3A9D86E-2110-414C-A789-1B14FCD55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D3F86C2-6800-4B48-AA85-2C7CD1B53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E59C5B5-C483-49A7-8EA0-506138526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D6C58B8-7BB1-49FF-830C-A105A4CE5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EF8675D-B8F2-4363-95EB-AB8CE5FA0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A3ACA9-28FE-44FE-8439-756750473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9A024A3-1C22-4ECE-9940-39AA52852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7" name="Rectangle 16">
              <a:extLst>
                <a:ext uri="{FF2B5EF4-FFF2-40B4-BE49-F238E27FC236}">
                  <a16:creationId xmlns:a16="http://schemas.microsoft.com/office/drawing/2014/main" id="{810B5B84-2981-4BAE-930E-26E49E4FA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C6085A8-F07A-4D3B-90E2-2CFDA8438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AB6D5E93-D00D-411E-8E34-619620A9CC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96CE5CC-9673-442A-B737-1F339217A6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4967AA9-CD2C-4A63-B823-5B56765FA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82FCE16-A312-4F38-8605-028781151C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EE282F7-E8FB-43F9-A549-07DAFD06645D}"/>
              </a:ext>
            </a:extLst>
          </p:cNvPr>
          <p:cNvSpPr txBox="1"/>
          <p:nvPr/>
        </p:nvSpPr>
        <p:spPr>
          <a:xfrm>
            <a:off x="6553770" y="1041401"/>
            <a:ext cx="4538526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The Corrs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B3EA36-32FA-45B8-9C8E-B9F3520EE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586F3D3A-751F-4B26-91E1-E402088061C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721" y="1029591"/>
            <a:ext cx="5259076" cy="4666353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2DC478F-1B0E-4A8A-B3B9-460AB0A0F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214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0F82E3E-E291-4077-9561-D03BD8817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64A9319-91FB-4B4F-815A-A046C6378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365E65E-138F-4485-AA9E-188DF346C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2DE2924-A79E-4612-8899-041380003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94B8494-882E-4FE9-BFAD-26515587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5BFCFB-CCDF-43A8-888F-E16CF73D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A84A88-56D8-46EF-B003-C467C54DD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7" name="Rectangle 16">
              <a:extLst>
                <a:ext uri="{FF2B5EF4-FFF2-40B4-BE49-F238E27FC236}">
                  <a16:creationId xmlns:a16="http://schemas.microsoft.com/office/drawing/2014/main" id="{BE02409C-AAC9-4B71-B433-1F04779899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04F123D-B711-484C-90B7-7E3EEA540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FF5BA041-244A-457E-846E-ED0CBCD0EB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1C4581C-A5C4-46B6-994D-8E954AC8A0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50DE8B2-6159-4CEA-9388-88C104386F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6A4A158-2E58-432F-839F-5B3A8133BD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892EA26-1AE7-49DD-A986-98A80C51B7CA}"/>
              </a:ext>
            </a:extLst>
          </p:cNvPr>
          <p:cNvSpPr txBox="1"/>
          <p:nvPr/>
        </p:nvSpPr>
        <p:spPr>
          <a:xfrm>
            <a:off x="8013290" y="1041401"/>
            <a:ext cx="3079006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U2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057C70-1B97-42CE-9C74-A2B72760F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5B775195-75A3-4EB6-B3B2-9F07FE17FE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467" y="1410208"/>
            <a:ext cx="5432515" cy="385878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C6C006-F859-490E-A780-57D4CC530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048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0F82E3E-E291-4077-9561-D03BD8817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64A9319-91FB-4B4F-815A-A046C6378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365E65E-138F-4485-AA9E-188DF346C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2DE2924-A79E-4612-8899-041380003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94B8494-882E-4FE9-BFAD-26515587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5BFCFB-CCDF-43A8-888F-E16CF73D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A84A88-56D8-46EF-B003-C467C54DD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7" name="Rectangle 16">
              <a:extLst>
                <a:ext uri="{FF2B5EF4-FFF2-40B4-BE49-F238E27FC236}">
                  <a16:creationId xmlns:a16="http://schemas.microsoft.com/office/drawing/2014/main" id="{BE02409C-AAC9-4B71-B433-1F04779899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04F123D-B711-484C-90B7-7E3EEA540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FF5BA041-244A-457E-846E-ED0CBCD0EB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1C4581C-A5C4-46B6-994D-8E954AC8A0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50DE8B2-6159-4CEA-9388-88C104386F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6A4A158-2E58-432F-839F-5B3A8133BD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98D3E23-77F1-4AD1-A2AB-CEAF0CBD0724}"/>
              </a:ext>
            </a:extLst>
          </p:cNvPr>
          <p:cNvSpPr txBox="1"/>
          <p:nvPr/>
        </p:nvSpPr>
        <p:spPr>
          <a:xfrm>
            <a:off x="8013290" y="1041401"/>
            <a:ext cx="3079006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The Pogues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057C70-1B97-42CE-9C74-A2B72760F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531075E7-EC0B-4EBB-8504-3F99F3AA144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92"/>
          <a:stretch/>
        </p:blipFill>
        <p:spPr>
          <a:xfrm>
            <a:off x="1472237" y="1137997"/>
            <a:ext cx="5728663" cy="445270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C6C006-F859-490E-A780-57D4CC530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8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3A9D86E-2110-414C-A789-1B14FCD55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D3F86C2-6800-4B48-AA85-2C7CD1B53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E59C5B5-C483-49A7-8EA0-506138526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D6C58B8-7BB1-49FF-830C-A105A4CE5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EF8675D-B8F2-4363-95EB-AB8CE5FA0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8A3ACA9-28FE-44FE-8439-756750473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9A024A3-1C22-4ECE-9940-39AA52852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2" name="Rectangle 21">
              <a:extLst>
                <a:ext uri="{FF2B5EF4-FFF2-40B4-BE49-F238E27FC236}">
                  <a16:creationId xmlns:a16="http://schemas.microsoft.com/office/drawing/2014/main" id="{810B5B84-2981-4BAE-930E-26E49E4FA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C6085A8-F07A-4D3B-90E2-2CFDA8438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B6D5E93-D00D-411E-8E34-619620A9CC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96CE5CC-9673-442A-B737-1F339217A6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44967AA9-CD2C-4A63-B823-5B56765FA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82FCE16-A312-4F38-8605-028781151C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0C7C2A8-C51D-4501-8D89-DA632B4F7D0E}"/>
              </a:ext>
            </a:extLst>
          </p:cNvPr>
          <p:cNvSpPr txBox="1"/>
          <p:nvPr/>
        </p:nvSpPr>
        <p:spPr>
          <a:xfrm>
            <a:off x="6553770" y="1041401"/>
            <a:ext cx="4538526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Sinead O’Connor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CB3EA36-32FA-45B8-9C8E-B9F3520EE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D48EB32C-0FE1-4ED3-8DF2-FB423199390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412683" y="1410208"/>
            <a:ext cx="4348925" cy="385878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2DC478F-1B0E-4A8A-B3B9-460AB0A0F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762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3A9D86E-2110-414C-A789-1B14FCD55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D3F86C2-6800-4B48-AA85-2C7CD1B53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E59C5B5-C483-49A7-8EA0-506138526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D6C58B8-7BB1-49FF-830C-A105A4CE5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EF8675D-B8F2-4363-95EB-AB8CE5FA0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A3ACA9-28FE-44FE-8439-756750473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9A024A3-1C22-4ECE-9940-39AA52852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7" name="Rectangle 16">
              <a:extLst>
                <a:ext uri="{FF2B5EF4-FFF2-40B4-BE49-F238E27FC236}">
                  <a16:creationId xmlns:a16="http://schemas.microsoft.com/office/drawing/2014/main" id="{810B5B84-2981-4BAE-930E-26E49E4FA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C6085A8-F07A-4D3B-90E2-2CFDA8438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AB6D5E93-D00D-411E-8E34-619620A9CC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96CE5CC-9673-442A-B737-1F339217A6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4967AA9-CD2C-4A63-B823-5B56765FA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82FCE16-A312-4F38-8605-028781151C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467C3E3-4F63-4619-BFEE-0367A1434EAF}"/>
              </a:ext>
            </a:extLst>
          </p:cNvPr>
          <p:cNvSpPr txBox="1"/>
          <p:nvPr/>
        </p:nvSpPr>
        <p:spPr>
          <a:xfrm>
            <a:off x="6553769" y="1041401"/>
            <a:ext cx="4887497" cy="2550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The Cranberries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B3EA36-32FA-45B8-9C8E-B9F3520EE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914C68-D73B-482A-8683-E6159EA700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669" y="1124937"/>
            <a:ext cx="5260242" cy="4667387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2DC478F-1B0E-4A8A-B3B9-460AB0A0F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07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0F82E3E-E291-4077-9561-D03BD8817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64A9319-91FB-4B4F-815A-A046C6378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365E65E-138F-4485-AA9E-188DF346C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2DE2924-A79E-4612-8899-041380003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94B8494-882E-4FE9-BFAD-26515587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5BFCFB-CCDF-43A8-888F-E16CF73D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A84A88-56D8-46EF-B003-C467C54DD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7" name="Rectangle 16">
              <a:extLst>
                <a:ext uri="{FF2B5EF4-FFF2-40B4-BE49-F238E27FC236}">
                  <a16:creationId xmlns:a16="http://schemas.microsoft.com/office/drawing/2014/main" id="{BE02409C-AAC9-4B71-B433-1F04779899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04F123D-B711-484C-90B7-7E3EEA540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FF5BA041-244A-457E-846E-ED0CBCD0EB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1C4581C-A5C4-46B6-994D-8E954AC8A0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50DE8B2-6159-4CEA-9388-88C104386F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6A4A158-2E58-432F-839F-5B3A8133BD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6D61AC9-9850-4C43-A9A2-95AF5AA0469C}"/>
              </a:ext>
            </a:extLst>
          </p:cNvPr>
          <p:cNvSpPr txBox="1"/>
          <p:nvPr/>
        </p:nvSpPr>
        <p:spPr>
          <a:xfrm>
            <a:off x="8013290" y="1041401"/>
            <a:ext cx="3079006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Thin Lizzy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057C70-1B97-42CE-9C74-A2B72760F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CC85548C-0E0A-4F68-9F12-60FA32DFDE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841" y="1207685"/>
            <a:ext cx="6438733" cy="4281757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C6C006-F859-490E-A780-57D4CC530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14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0F82E3E-E291-4077-9561-D03BD8817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64A9319-91FB-4B4F-815A-A046C6378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365E65E-138F-4485-AA9E-188DF346C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2DE2924-A79E-4612-8899-041380003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94B8494-882E-4FE9-BFAD-26515587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5BFCFB-CCDF-43A8-888F-E16CF73D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A84A88-56D8-46EF-B003-C467C54DD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7" name="Rectangle 16">
              <a:extLst>
                <a:ext uri="{FF2B5EF4-FFF2-40B4-BE49-F238E27FC236}">
                  <a16:creationId xmlns:a16="http://schemas.microsoft.com/office/drawing/2014/main" id="{BE02409C-AAC9-4B71-B433-1F04779899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04F123D-B711-484C-90B7-7E3EEA540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FF5BA041-244A-457E-846E-ED0CBCD0EB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1C4581C-A5C4-46B6-994D-8E954AC8A0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50DE8B2-6159-4CEA-9388-88C104386F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6A4A158-2E58-432F-839F-5B3A8133BD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CE0EBD0-BD79-413C-9163-A6E75AD963B6}"/>
              </a:ext>
            </a:extLst>
          </p:cNvPr>
          <p:cNvSpPr txBox="1"/>
          <p:nvPr/>
        </p:nvSpPr>
        <p:spPr>
          <a:xfrm>
            <a:off x="7977900" y="916265"/>
            <a:ext cx="3114396" cy="247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The Dubliners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057C70-1B97-42CE-9C74-A2B72760F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034C6E-5695-49AA-BA7E-8E93C708E53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455" y="1690285"/>
            <a:ext cx="6966627" cy="362678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C6C006-F859-490E-A780-57D4CC530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890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3A9D86E-2110-414C-A789-1B14FCD55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D3F86C2-6800-4B48-AA85-2C7CD1B53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E59C5B5-C483-49A7-8EA0-506138526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D6C58B8-7BB1-49FF-830C-A105A4CE5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EF8675D-B8F2-4363-95EB-AB8CE5FA0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A3ACA9-28FE-44FE-8439-756750473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9A024A3-1C22-4ECE-9940-39AA52852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7" name="Rectangle 16">
              <a:extLst>
                <a:ext uri="{FF2B5EF4-FFF2-40B4-BE49-F238E27FC236}">
                  <a16:creationId xmlns:a16="http://schemas.microsoft.com/office/drawing/2014/main" id="{810B5B84-2981-4BAE-930E-26E49E4FA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C6085A8-F07A-4D3B-90E2-2CFDA8438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AB6D5E93-D00D-411E-8E34-619620A9CC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96CE5CC-9673-442A-B737-1F339217A6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4967AA9-CD2C-4A63-B823-5B56765FA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82FCE16-A312-4F38-8605-028781151C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B79E355-ECB1-4A01-8277-ABA511120948}"/>
              </a:ext>
            </a:extLst>
          </p:cNvPr>
          <p:cNvSpPr txBox="1"/>
          <p:nvPr/>
        </p:nvSpPr>
        <p:spPr>
          <a:xfrm>
            <a:off x="6553770" y="1041401"/>
            <a:ext cx="4538526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Hozier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B3EA36-32FA-45B8-9C8E-B9F3520EE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E8572E-CD31-430B-A1CB-7CF1AB43006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412683" y="1410208"/>
            <a:ext cx="4348925" cy="385878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2DC478F-1B0E-4A8A-B3B9-460AB0A0F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824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D4F22-E5B8-4B6C-8072-E1C10A0C79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42663" y="380355"/>
            <a:ext cx="9601200" cy="1303337"/>
          </a:xfrm>
        </p:spPr>
        <p:txBody>
          <a:bodyPr/>
          <a:lstStyle/>
          <a:p>
            <a:r>
              <a:rPr lang="en-IE" dirty="0"/>
              <a:t>What genre of music?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240D23-9110-40BE-AC8A-DF3C22AAAB5A}"/>
              </a:ext>
            </a:extLst>
          </p:cNvPr>
          <p:cNvSpPr txBox="1"/>
          <p:nvPr/>
        </p:nvSpPr>
        <p:spPr>
          <a:xfrm>
            <a:off x="624883" y="1160006"/>
            <a:ext cx="4867305" cy="538609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Pop - Popular music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Rock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Traditional “Trad”/folk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Classical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Easy listening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Soul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Jazz</a:t>
            </a:r>
          </a:p>
          <a:p>
            <a:r>
              <a:rPr lang="en-IE" sz="2000" b="1" dirty="0"/>
              <a:t>Traditional/Contemporary/crossover</a:t>
            </a:r>
          </a:p>
          <a:p>
            <a:endParaRPr lang="en-IE" sz="2000" b="1" dirty="0"/>
          </a:p>
          <a:p>
            <a:r>
              <a:rPr lang="en-IE" sz="2000" b="1" dirty="0"/>
              <a:t>Q: What genre(s) of music do you like to listen to?</a:t>
            </a:r>
          </a:p>
          <a:p>
            <a:r>
              <a:rPr lang="en-IE" sz="2000" b="1" dirty="0"/>
              <a:t>A: I like to listen to….</a:t>
            </a:r>
          </a:p>
          <a:p>
            <a:endParaRPr lang="en-IE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43263" y="5714633"/>
            <a:ext cx="5657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/>
              <a:t>ECLECTIC – I have an eclectic taste in music</a:t>
            </a:r>
          </a:p>
        </p:txBody>
      </p:sp>
    </p:spTree>
    <p:extLst>
      <p:ext uri="{BB962C8B-B14F-4D97-AF65-F5344CB8AC3E}">
        <p14:creationId xmlns:p14="http://schemas.microsoft.com/office/powerpoint/2010/main" val="181802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A9AB0-1A20-49FB-86BF-A3DAB1ACE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was the first concert you went to?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B3E24-0BA2-4126-99AE-E3B3AD872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389099"/>
            <a:ext cx="9601196" cy="36355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E" b="1" dirty="0"/>
              <a:t>Include: </a:t>
            </a:r>
          </a:p>
          <a:p>
            <a:r>
              <a:rPr lang="en-IE" dirty="0"/>
              <a:t>How old were you?</a:t>
            </a:r>
          </a:p>
          <a:p>
            <a:r>
              <a:rPr lang="en-IE" dirty="0"/>
              <a:t>Who were you with?</a:t>
            </a:r>
          </a:p>
          <a:p>
            <a:r>
              <a:rPr lang="en-IE" dirty="0"/>
              <a:t>Where was it?</a:t>
            </a:r>
          </a:p>
          <a:p>
            <a:r>
              <a:rPr lang="en-IE" dirty="0"/>
              <a:t>How was it? </a:t>
            </a:r>
          </a:p>
          <a:p>
            <a:pPr marL="0" indent="0">
              <a:buNone/>
            </a:pPr>
            <a:r>
              <a:rPr lang="en-IE" dirty="0"/>
              <a:t>…</a:t>
            </a:r>
          </a:p>
          <a:p>
            <a:pPr marL="0" indent="0">
              <a:buNone/>
            </a:pPr>
            <a:r>
              <a:rPr lang="en-IE" b="1" dirty="0"/>
              <a:t>Example: </a:t>
            </a:r>
          </a:p>
          <a:p>
            <a:pPr marL="0" indent="0">
              <a:buNone/>
            </a:pPr>
            <a:r>
              <a:rPr lang="en-IE" dirty="0"/>
              <a:t>The first concert I went to was</a:t>
            </a:r>
            <a:r>
              <a:rPr lang="en-IE" u="sng" dirty="0"/>
              <a:t> </a:t>
            </a:r>
            <a:r>
              <a:rPr lang="en-IE" b="1" u="sng" dirty="0"/>
              <a:t>(name)</a:t>
            </a:r>
            <a:r>
              <a:rPr lang="en-IE" b="1" dirty="0"/>
              <a:t>/</a:t>
            </a:r>
            <a:r>
              <a:rPr lang="en-IE" dirty="0"/>
              <a:t>My first concert was </a:t>
            </a:r>
            <a:r>
              <a:rPr lang="en-IE" b="1" u="sng" dirty="0"/>
              <a:t>(name)</a:t>
            </a:r>
            <a:r>
              <a:rPr lang="en-IE" b="1" dirty="0"/>
              <a:t> </a:t>
            </a:r>
            <a:r>
              <a:rPr lang="en-IE" dirty="0"/>
              <a:t>at the </a:t>
            </a:r>
            <a:r>
              <a:rPr lang="en-IE" b="1" u="sng" dirty="0"/>
              <a:t>(venue)</a:t>
            </a:r>
            <a:r>
              <a:rPr lang="en-IE" b="1" dirty="0"/>
              <a:t> </a:t>
            </a:r>
            <a:r>
              <a:rPr lang="en-IE" dirty="0"/>
              <a:t>in</a:t>
            </a:r>
            <a:r>
              <a:rPr lang="en-IE" b="1" dirty="0"/>
              <a:t> </a:t>
            </a:r>
            <a:r>
              <a:rPr lang="en-IE" b="1" u="sng" dirty="0"/>
              <a:t>(location)</a:t>
            </a:r>
            <a:r>
              <a:rPr lang="en-IE" b="1" dirty="0"/>
              <a:t>. </a:t>
            </a:r>
          </a:p>
          <a:p>
            <a:pPr marL="0" indent="0">
              <a:buNone/>
            </a:pPr>
            <a:r>
              <a:rPr lang="en-IE" dirty="0"/>
              <a:t>I was___ years old. I went with _________. It was_________.....</a:t>
            </a:r>
          </a:p>
        </p:txBody>
      </p:sp>
    </p:spTree>
    <p:extLst>
      <p:ext uri="{BB962C8B-B14F-4D97-AF65-F5344CB8AC3E}">
        <p14:creationId xmlns:p14="http://schemas.microsoft.com/office/powerpoint/2010/main" val="2716543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495" y="405747"/>
            <a:ext cx="9601196" cy="1303867"/>
          </a:xfrm>
        </p:spPr>
        <p:txBody>
          <a:bodyPr>
            <a:normAutofit/>
          </a:bodyPr>
          <a:lstStyle/>
          <a:p>
            <a:r>
              <a:rPr lang="en-IE" sz="4000" b="1" dirty="0">
                <a:latin typeface="+mn-lt"/>
              </a:rPr>
              <a:t>Traditional Irish Music Instruments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62" y="1474621"/>
            <a:ext cx="2697065" cy="2284399"/>
          </a:xfrm>
        </p:spPr>
      </p:pic>
      <p:sp>
        <p:nvSpPr>
          <p:cNvPr id="5" name="TextBox 4"/>
          <p:cNvSpPr txBox="1"/>
          <p:nvPr/>
        </p:nvSpPr>
        <p:spPr>
          <a:xfrm>
            <a:off x="317031" y="3733742"/>
            <a:ext cx="3299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err="1"/>
              <a:t>Bodhran</a:t>
            </a:r>
            <a:r>
              <a:rPr lang="en-IE" sz="2800" b="1" dirty="0"/>
              <a:t> </a:t>
            </a:r>
          </a:p>
          <a:p>
            <a:pPr algn="ctr"/>
            <a:r>
              <a:rPr lang="en-IE" sz="2800" b="1" dirty="0"/>
              <a:t>(/bow-</a:t>
            </a:r>
            <a:r>
              <a:rPr lang="en-IE" sz="2800" b="1" dirty="0" err="1"/>
              <a:t>rawn</a:t>
            </a:r>
            <a:r>
              <a:rPr lang="en-IE" sz="2800" b="1" dirty="0"/>
              <a:t>/)</a:t>
            </a:r>
          </a:p>
        </p:txBody>
      </p:sp>
      <p:pic>
        <p:nvPicPr>
          <p:cNvPr id="1026" name="Picture 2" descr="http://www.quality1trader.co.uk/media/catalog/product/cache/1/image/9df78eab33525d08d6e5fb8d27136e95/i/r/irish_har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9581" y="1361991"/>
            <a:ext cx="2437350" cy="243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1687" y="2466762"/>
            <a:ext cx="2806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/>
              <a:t>Celtic Harp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9744" y="5536593"/>
            <a:ext cx="267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/>
              <a:t>Tin Whistle</a:t>
            </a:r>
          </a:p>
        </p:txBody>
      </p:sp>
      <p:pic>
        <p:nvPicPr>
          <p:cNvPr id="1030" name="Picture 6" descr="http://www.simfc.ca/public/uploads/projects_photo/s-l100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722" y="3375303"/>
            <a:ext cx="2684040" cy="268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743983" y="4972789"/>
            <a:ext cx="2806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/>
              <a:t>Fiddle</a:t>
            </a:r>
          </a:p>
        </p:txBody>
      </p:sp>
      <p:pic>
        <p:nvPicPr>
          <p:cNvPr id="1032" name="Picture 8" descr="http://pipesland.com/wp-content/uploads/2010/04/pict170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8682" y="1057680"/>
            <a:ext cx="4575450" cy="307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22969" y="3759020"/>
            <a:ext cx="31511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/>
              <a:t>Irish Bagpipes (</a:t>
            </a:r>
            <a:r>
              <a:rPr lang="en-IE" sz="2800" b="1" dirty="0" err="1"/>
              <a:t>Uilleann</a:t>
            </a:r>
            <a:r>
              <a:rPr lang="en-IE" sz="2800" b="1" dirty="0"/>
              <a:t> pipes)</a:t>
            </a:r>
          </a:p>
          <a:p>
            <a:endParaRPr lang="en-IE"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6D5FCC-54CF-4D59-BFF3-D8FE2DF1A4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7022669">
            <a:off x="1858396" y="3994249"/>
            <a:ext cx="3220618" cy="229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37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green field&#10;&#10;Description generated with very high confidence">
            <a:extLst>
              <a:ext uri="{FF2B5EF4-FFF2-40B4-BE49-F238E27FC236}">
                <a16:creationId xmlns:a16="http://schemas.microsoft.com/office/drawing/2014/main" id="{D3FE5872-4B7C-4E0D-96DC-02F792D56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88546" y="-306728"/>
            <a:ext cx="14103022" cy="75686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14543A-3D07-494A-AB63-9CE27886ADCE}"/>
              </a:ext>
            </a:extLst>
          </p:cNvPr>
          <p:cNvSpPr/>
          <p:nvPr/>
        </p:nvSpPr>
        <p:spPr>
          <a:xfrm>
            <a:off x="6286984" y="948066"/>
            <a:ext cx="5998801" cy="5909934"/>
          </a:xfrm>
          <a:prstGeom prst="rect">
            <a:avLst/>
          </a:prstGeom>
          <a:solidFill>
            <a:srgbClr val="FAFAFA"/>
          </a:solidFill>
        </p:spPr>
        <p:txBody>
          <a:bodyPr wrap="square" numCol="2">
            <a:spAutoFit/>
          </a:bodyPr>
          <a:lstStyle/>
          <a:p>
            <a:r>
              <a:rPr lang="en-IE" dirty="0"/>
              <a:t>By a lonely prison wall</a:t>
            </a:r>
          </a:p>
          <a:p>
            <a:r>
              <a:rPr lang="en-IE" dirty="0"/>
              <a:t>I heard a young girl calling</a:t>
            </a:r>
          </a:p>
          <a:p>
            <a:r>
              <a:rPr lang="en-IE" dirty="0"/>
              <a:t>Michael they have taken you away</a:t>
            </a:r>
          </a:p>
          <a:p>
            <a:r>
              <a:rPr lang="en-IE" dirty="0"/>
              <a:t>For you stole </a:t>
            </a:r>
            <a:r>
              <a:rPr lang="en-IE" b="1" dirty="0">
                <a:solidFill>
                  <a:schemeClr val="bg1"/>
                </a:solidFill>
                <a:highlight>
                  <a:srgbClr val="808000"/>
                </a:highlight>
              </a:rPr>
              <a:t>Trevelyan’s</a:t>
            </a:r>
            <a:r>
              <a:rPr lang="en-IE" dirty="0">
                <a:solidFill>
                  <a:schemeClr val="bg1"/>
                </a:solidFill>
                <a:highlight>
                  <a:srgbClr val="808000"/>
                </a:highlight>
              </a:rPr>
              <a:t> </a:t>
            </a:r>
            <a:r>
              <a:rPr lang="en-IE" b="1" dirty="0">
                <a:solidFill>
                  <a:schemeClr val="bg1"/>
                </a:solidFill>
                <a:highlight>
                  <a:srgbClr val="808000"/>
                </a:highlight>
              </a:rPr>
              <a:t>corn</a:t>
            </a:r>
          </a:p>
          <a:p>
            <a:r>
              <a:rPr lang="en-IE" dirty="0"/>
              <a:t>So the young might see the morn</a:t>
            </a:r>
          </a:p>
          <a:p>
            <a:r>
              <a:rPr lang="en-IE" dirty="0"/>
              <a:t>Now a prison ship is waiting in the bay</a:t>
            </a:r>
          </a:p>
          <a:p>
            <a:endParaRPr lang="en-IE" dirty="0"/>
          </a:p>
          <a:p>
            <a:r>
              <a:rPr lang="en-IE" b="1" dirty="0"/>
              <a:t>Chorus</a:t>
            </a:r>
          </a:p>
          <a:p>
            <a:r>
              <a:rPr lang="en-IE" dirty="0"/>
              <a:t>Low lie the fields of </a:t>
            </a:r>
            <a:r>
              <a:rPr lang="en-IE" b="1" dirty="0">
                <a:solidFill>
                  <a:schemeClr val="bg1"/>
                </a:solidFill>
                <a:highlight>
                  <a:srgbClr val="808000"/>
                </a:highlight>
              </a:rPr>
              <a:t>Athenry</a:t>
            </a:r>
          </a:p>
          <a:p>
            <a:r>
              <a:rPr lang="en-IE" dirty="0"/>
              <a:t>Where once we watched the small free birds fly</a:t>
            </a:r>
          </a:p>
          <a:p>
            <a:r>
              <a:rPr lang="en-IE" dirty="0"/>
              <a:t>Our love was on the wing</a:t>
            </a:r>
          </a:p>
          <a:p>
            <a:r>
              <a:rPr lang="en-IE" dirty="0"/>
              <a:t>We had dreams and songs to sing</a:t>
            </a:r>
          </a:p>
          <a:p>
            <a:r>
              <a:rPr lang="en-IE" dirty="0"/>
              <a:t>Now it's lonely round the fields of Athenry</a:t>
            </a:r>
          </a:p>
          <a:p>
            <a:endParaRPr lang="en-IE" dirty="0"/>
          </a:p>
          <a:p>
            <a:endParaRPr lang="en-IE" dirty="0"/>
          </a:p>
          <a:p>
            <a:r>
              <a:rPr lang="en-IE" dirty="0"/>
              <a:t>By a lonely prison wall</a:t>
            </a:r>
          </a:p>
          <a:p>
            <a:r>
              <a:rPr lang="en-IE" dirty="0"/>
              <a:t>I heard a young man calling</a:t>
            </a:r>
          </a:p>
          <a:p>
            <a:r>
              <a:rPr lang="en-IE" dirty="0"/>
              <a:t>Nothing matters Mary when you're free</a:t>
            </a:r>
          </a:p>
          <a:p>
            <a:r>
              <a:rPr lang="en-IE" dirty="0"/>
              <a:t>Against the famine and the crown</a:t>
            </a:r>
          </a:p>
          <a:p>
            <a:r>
              <a:rPr lang="en-IE" dirty="0"/>
              <a:t>I rebelled they cut me down</a:t>
            </a:r>
          </a:p>
          <a:p>
            <a:r>
              <a:rPr lang="en-IE" dirty="0"/>
              <a:t>Now you must raise our child with dignity</a:t>
            </a:r>
          </a:p>
          <a:p>
            <a:endParaRPr lang="en-IE" dirty="0"/>
          </a:p>
          <a:p>
            <a:r>
              <a:rPr lang="en-IE" dirty="0"/>
              <a:t>By a lonely harbour wall</a:t>
            </a:r>
          </a:p>
          <a:p>
            <a:r>
              <a:rPr lang="en-IE" dirty="0"/>
              <a:t>She watched the last star falling</a:t>
            </a:r>
          </a:p>
          <a:p>
            <a:r>
              <a:rPr lang="en-IE" dirty="0"/>
              <a:t>As the prison ship sailed out against the sky</a:t>
            </a:r>
          </a:p>
          <a:p>
            <a:r>
              <a:rPr lang="en-IE" dirty="0"/>
              <a:t>Now she must live in hope and pray</a:t>
            </a:r>
          </a:p>
          <a:p>
            <a:r>
              <a:rPr lang="en-IE" dirty="0"/>
              <a:t>For her love in </a:t>
            </a:r>
            <a:r>
              <a:rPr lang="en-IE" b="1" dirty="0">
                <a:solidFill>
                  <a:schemeClr val="bg1"/>
                </a:solidFill>
                <a:highlight>
                  <a:srgbClr val="808000"/>
                </a:highlight>
              </a:rPr>
              <a:t>Botany Bay</a:t>
            </a:r>
          </a:p>
          <a:p>
            <a:r>
              <a:rPr lang="en-IE" dirty="0"/>
              <a:t>It’s so lonely round the fields of Athenry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542303-4BC5-43DD-BCF6-513011738DB0}"/>
              </a:ext>
            </a:extLst>
          </p:cNvPr>
          <p:cNvSpPr/>
          <p:nvPr/>
        </p:nvSpPr>
        <p:spPr>
          <a:xfrm>
            <a:off x="6286983" y="-1"/>
            <a:ext cx="5224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b="1" dirty="0"/>
              <a:t>The Dubliners  </a:t>
            </a:r>
            <a:r>
              <a:rPr lang="en-IE" sz="2400" b="1" i="1" dirty="0"/>
              <a:t>The Fields Of Athenry </a:t>
            </a:r>
            <a:endParaRPr lang="en-IE" sz="2400" b="1" dirty="0"/>
          </a:p>
        </p:txBody>
      </p:sp>
      <p:pic>
        <p:nvPicPr>
          <p:cNvPr id="5" name="Online Media 4" title="The Dubliners-The Fields Of Athenry- HQ">
            <a:hlinkClick r:id="" action="ppaction://media"/>
            <a:extLst>
              <a:ext uri="{FF2B5EF4-FFF2-40B4-BE49-F238E27FC236}">
                <a16:creationId xmlns:a16="http://schemas.microsoft.com/office/drawing/2014/main" id="{E9DC739F-7BE0-4EFE-BD5C-28EBFD3FA48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1938" y="948066"/>
            <a:ext cx="6075045" cy="34810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DD0ADF-BC7A-90A7-1A1E-319FB4E8F128}"/>
              </a:ext>
            </a:extLst>
          </p:cNvPr>
          <p:cNvSpPr txBox="1"/>
          <p:nvPr/>
        </p:nvSpPr>
        <p:spPr>
          <a:xfrm>
            <a:off x="1017270" y="4429152"/>
            <a:ext cx="5269713" cy="23083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b="1" dirty="0">
                <a:solidFill>
                  <a:schemeClr val="bg1"/>
                </a:solidFill>
              </a:rPr>
              <a:t>Sir Charles Trevelyan: </a:t>
            </a:r>
            <a:r>
              <a:rPr lang="en-IE" sz="1600" dirty="0">
                <a:solidFill>
                  <a:schemeClr val="bg1"/>
                </a:solidFill>
              </a:rPr>
              <a:t>English civil servant, his bad policies contributed to the Irish potato famine/genocide.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b="1" dirty="0">
                <a:solidFill>
                  <a:schemeClr val="bg1"/>
                </a:solidFill>
              </a:rPr>
              <a:t>Corn: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 b="1" dirty="0">
              <a:solidFill>
                <a:schemeClr val="bg1"/>
              </a:solidFill>
            </a:endParaRPr>
          </a:p>
          <a:p>
            <a:endParaRPr lang="en-IE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b="1" dirty="0">
                <a:solidFill>
                  <a:schemeClr val="bg1"/>
                </a:solidFill>
              </a:rPr>
              <a:t>Athenry</a:t>
            </a:r>
            <a:r>
              <a:rPr lang="en-IE" sz="1600" dirty="0">
                <a:solidFill>
                  <a:schemeClr val="bg1"/>
                </a:solidFill>
              </a:rPr>
              <a:t>: town in County Galway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b="1" dirty="0">
                <a:solidFill>
                  <a:schemeClr val="bg1"/>
                </a:solidFill>
              </a:rPr>
              <a:t>Botany Bay</a:t>
            </a:r>
            <a:r>
              <a:rPr lang="en-IE" sz="1600" dirty="0">
                <a:solidFill>
                  <a:schemeClr val="bg1"/>
                </a:solidFill>
              </a:rPr>
              <a:t>: the place where ships arrived in Sydney, Australia</a:t>
            </a:r>
          </a:p>
          <a:p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6EBEDAB-22D2-DF18-DF1B-BB49E2415F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032835" y="5832616"/>
            <a:ext cx="826050" cy="64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0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43672-E996-468B-9391-E311872ED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FINAL PRESENTATIONS: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BACE9-65FF-4D84-849C-825B61975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01747"/>
            <a:ext cx="9601196" cy="3474121"/>
          </a:xfrm>
        </p:spPr>
        <p:txBody>
          <a:bodyPr>
            <a:normAutofit lnSpcReduction="10000"/>
          </a:bodyPr>
          <a:lstStyle/>
          <a:p>
            <a:r>
              <a:rPr lang="en-IE" dirty="0"/>
              <a:t>3 or 4 people per team</a:t>
            </a:r>
          </a:p>
          <a:p>
            <a:r>
              <a:rPr lang="en-IE" dirty="0"/>
              <a:t>Teams present 3 slides * each team member must speak!</a:t>
            </a:r>
          </a:p>
          <a:p>
            <a:r>
              <a:rPr lang="en-IE" dirty="0"/>
              <a:t>Have team members from different countries – 2 or more nationalities</a:t>
            </a:r>
          </a:p>
          <a:p>
            <a:r>
              <a:rPr lang="en-IE" b="1" dirty="0"/>
              <a:t>Slide 1: </a:t>
            </a:r>
            <a:r>
              <a:rPr lang="en-IE" dirty="0"/>
              <a:t>What you have learned, </a:t>
            </a:r>
            <a:r>
              <a:rPr lang="en-IE" b="1" dirty="0"/>
              <a:t>Slide 2: </a:t>
            </a:r>
            <a:r>
              <a:rPr lang="en-IE" dirty="0"/>
              <a:t>Pictures etc, </a:t>
            </a:r>
            <a:r>
              <a:rPr lang="en-IE" b="1" dirty="0"/>
              <a:t>Slide 3: </a:t>
            </a:r>
            <a:r>
              <a:rPr lang="en-IE" dirty="0"/>
              <a:t>Create a task for your students that refers to the picture(s) from Slide 2</a:t>
            </a:r>
          </a:p>
          <a:p>
            <a:r>
              <a:rPr lang="en-IE" dirty="0"/>
              <a:t>Focus on the content first, technology second</a:t>
            </a:r>
          </a:p>
          <a:p>
            <a:r>
              <a:rPr lang="en-IE" dirty="0"/>
              <a:t>Don’t worry, it’ll be grand! 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79752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A7785-5C54-4605-9F48-CE22A439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5498937" cy="1303867"/>
          </a:xfrm>
        </p:spPr>
        <p:txBody>
          <a:bodyPr/>
          <a:lstStyle/>
          <a:p>
            <a:r>
              <a:rPr lang="en-IE" dirty="0"/>
              <a:t>Have you ever…?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DC76D-0F98-4313-8E3D-8A9386043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5545237" cy="3710759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IE" b="1" dirty="0"/>
              <a:t>I have/ I haven’t…</a:t>
            </a:r>
          </a:p>
          <a:p>
            <a:r>
              <a:rPr lang="en-IE" dirty="0"/>
              <a:t>Climbed  (climb)</a:t>
            </a:r>
          </a:p>
          <a:p>
            <a:r>
              <a:rPr lang="en-IE" dirty="0"/>
              <a:t>Run (run)</a:t>
            </a:r>
          </a:p>
          <a:p>
            <a:r>
              <a:rPr lang="en-IE" dirty="0"/>
              <a:t>Crawled  (crawl)</a:t>
            </a:r>
          </a:p>
          <a:p>
            <a:r>
              <a:rPr lang="en-IE" dirty="0"/>
              <a:t>Scaled  (scale)</a:t>
            </a:r>
          </a:p>
          <a:p>
            <a:r>
              <a:rPr lang="en-IE" dirty="0"/>
              <a:t>Found (find)</a:t>
            </a:r>
          </a:p>
          <a:p>
            <a:r>
              <a:rPr lang="en-IE" dirty="0"/>
              <a:t>Kissed (kiss)</a:t>
            </a:r>
          </a:p>
          <a:p>
            <a:endParaRPr lang="en-IE" dirty="0"/>
          </a:p>
          <a:p>
            <a:r>
              <a:rPr lang="en-IE" dirty="0"/>
              <a:t>Felt      (feel)</a:t>
            </a:r>
          </a:p>
          <a:p>
            <a:r>
              <a:rPr lang="en-IE" dirty="0"/>
              <a:t>Spoke(n)   (speak)</a:t>
            </a:r>
          </a:p>
          <a:p>
            <a:r>
              <a:rPr lang="en-IE" dirty="0"/>
              <a:t>Held      (hold)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3F4880-25E9-459E-BFD7-2BA926C71E6F}"/>
              </a:ext>
            </a:extLst>
          </p:cNvPr>
          <p:cNvSpPr txBox="1"/>
          <p:nvPr/>
        </p:nvSpPr>
        <p:spPr>
          <a:xfrm>
            <a:off x="7540906" y="2448046"/>
            <a:ext cx="38476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Lips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Fingertips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Tongue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Hand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Bleed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Burn/burning/burned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Healing – heal – to make healthy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Angel/devil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Mountains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95021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54B8-A5E7-4AB7-9634-D125B9B84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4B5EA-BFBB-4095-A1E2-2FF75DB51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hlinkClick r:id="rId2"/>
              </a:rPr>
              <a:t>https://youtu.be/e3-5YC_oHjE</a:t>
            </a:r>
            <a:r>
              <a:rPr lang="en-IE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A5D38F-ACB9-45AD-B05B-F165451D663F}"/>
              </a:ext>
            </a:extLst>
          </p:cNvPr>
          <p:cNvSpPr/>
          <p:nvPr/>
        </p:nvSpPr>
        <p:spPr>
          <a:xfrm>
            <a:off x="1439119" y="328143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b="1" dirty="0"/>
              <a:t>Present Perfect Tense</a:t>
            </a:r>
            <a:r>
              <a:rPr lang="en-IE" dirty="0"/>
              <a:t>: Form</a:t>
            </a:r>
          </a:p>
          <a:p>
            <a:r>
              <a:rPr lang="en-IE" dirty="0"/>
              <a:t> 	</a:t>
            </a:r>
          </a:p>
          <a:p>
            <a:endParaRPr lang="en-IE" dirty="0"/>
          </a:p>
          <a:p>
            <a:r>
              <a:rPr lang="en-IE" dirty="0"/>
              <a:t>The </a:t>
            </a:r>
            <a:r>
              <a:rPr lang="en-IE" b="1" dirty="0"/>
              <a:t>present perfect tense </a:t>
            </a:r>
            <a:r>
              <a:rPr lang="en-IE" dirty="0"/>
              <a:t>always has </a:t>
            </a:r>
            <a:r>
              <a:rPr lang="en-IE" b="1" dirty="0"/>
              <a:t>two parts</a:t>
            </a:r>
            <a:r>
              <a:rPr lang="en-IE" dirty="0"/>
              <a:t>: </a:t>
            </a:r>
            <a:r>
              <a:rPr lang="en-IE" b="1" dirty="0"/>
              <a:t>have</a:t>
            </a:r>
            <a:r>
              <a:rPr lang="en-IE" dirty="0"/>
              <a:t> or </a:t>
            </a:r>
          </a:p>
          <a:p>
            <a:r>
              <a:rPr lang="en-IE" b="1" dirty="0"/>
              <a:t>has</a:t>
            </a:r>
            <a:r>
              <a:rPr lang="en-IE" dirty="0"/>
              <a:t> and the </a:t>
            </a:r>
            <a:r>
              <a:rPr lang="en-IE" b="1" dirty="0"/>
              <a:t>past participle </a:t>
            </a:r>
            <a:r>
              <a:rPr lang="en-IE" dirty="0"/>
              <a:t>("third form") of the </a:t>
            </a:r>
            <a:r>
              <a:rPr lang="en-IE" b="1" dirty="0"/>
              <a:t>verb</a:t>
            </a:r>
            <a:r>
              <a:rPr lang="en-IE" dirty="0"/>
              <a:t>:</a:t>
            </a:r>
          </a:p>
          <a:p>
            <a:endParaRPr lang="en-IE" dirty="0"/>
          </a:p>
          <a:p>
            <a:r>
              <a:rPr lang="en-IE" dirty="0"/>
              <a:t>I	 	</a:t>
            </a:r>
            <a:r>
              <a:rPr lang="en-IE" b="1" dirty="0"/>
              <a:t>have </a:t>
            </a:r>
            <a:r>
              <a:rPr lang="en-IE" dirty="0"/>
              <a:t>	 	been / done / gone / seen, etc. </a:t>
            </a:r>
          </a:p>
        </p:txBody>
      </p:sp>
    </p:spTree>
    <p:extLst>
      <p:ext uri="{BB962C8B-B14F-4D97-AF65-F5344CB8AC3E}">
        <p14:creationId xmlns:p14="http://schemas.microsoft.com/office/powerpoint/2010/main" val="4145756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133"/>
            <a:ext cx="12192000" cy="1280890"/>
          </a:xfrm>
        </p:spPr>
        <p:txBody>
          <a:bodyPr/>
          <a:lstStyle/>
          <a:p>
            <a:pPr algn="ctr"/>
            <a:r>
              <a:rPr lang="en-US" dirty="0"/>
              <a:t>The </a:t>
            </a:r>
            <a:r>
              <a:rPr lang="en-IE" b="1" dirty="0" err="1"/>
              <a:t>Bodhran</a:t>
            </a:r>
            <a:r>
              <a:rPr lang="en-IE" b="1" dirty="0"/>
              <a:t> </a:t>
            </a:r>
            <a:r>
              <a:rPr lang="en-IE" dirty="0"/>
              <a:t>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3271" y="5586152"/>
            <a:ext cx="7120053" cy="731521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https://www.youtube.com/watch?v=0QdbeM2JWYE</a:t>
            </a: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6968" y="2040023"/>
            <a:ext cx="3872660" cy="328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3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C64E9-EB86-401E-9475-DAB22719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IE" dirty="0"/>
              <a:t>Traditional Irish Music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68519-978B-4CFA-A06C-F564FF460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882" y="1930400"/>
            <a:ext cx="9850716" cy="3592856"/>
          </a:xfrm>
          <a:solidFill>
            <a:srgbClr val="F6F6F6"/>
          </a:solidFill>
        </p:spPr>
        <p:txBody>
          <a:bodyPr/>
          <a:lstStyle/>
          <a:p>
            <a:r>
              <a:rPr lang="en-IE" dirty="0"/>
              <a:t>Also called “</a:t>
            </a:r>
            <a:r>
              <a:rPr lang="en-IE" b="1" dirty="0"/>
              <a:t>Trad</a:t>
            </a:r>
            <a:r>
              <a:rPr lang="en-IE" dirty="0"/>
              <a:t>” music.</a:t>
            </a:r>
          </a:p>
          <a:p>
            <a:r>
              <a:rPr lang="en-IE" b="1" dirty="0"/>
              <a:t>Session</a:t>
            </a:r>
            <a:r>
              <a:rPr lang="en-IE" dirty="0"/>
              <a:t> – when a group of people play “Trad” music – </a:t>
            </a:r>
            <a:r>
              <a:rPr lang="en-IE" b="1" dirty="0"/>
              <a:t>a Trad session</a:t>
            </a:r>
            <a:r>
              <a:rPr lang="en-IE" dirty="0"/>
              <a:t>, usually at a party or in the pub… but it can happen ANYWHERE! </a:t>
            </a:r>
            <a:endParaRPr lang="en-IE" b="1" dirty="0"/>
          </a:p>
        </p:txBody>
      </p:sp>
      <p:pic>
        <p:nvPicPr>
          <p:cNvPr id="4" name="iK8ciRUHsNY">
            <a:hlinkClick r:id="" action="ppaction://media"/>
            <a:extLst>
              <a:ext uri="{FF2B5EF4-FFF2-40B4-BE49-F238E27FC236}">
                <a16:creationId xmlns:a16="http://schemas.microsoft.com/office/drawing/2014/main" id="{E8D51F84-E87A-49F9-9EC9-664B9F7DB7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267389" y="3293035"/>
            <a:ext cx="3871095" cy="2903321"/>
          </a:xfrm>
          <a:prstGeom prst="rect">
            <a:avLst/>
          </a:prstGeom>
        </p:spPr>
      </p:pic>
      <p:pic>
        <p:nvPicPr>
          <p:cNvPr id="5" name="xqoSD1825yc">
            <a:hlinkClick r:id="" action="ppaction://media"/>
            <a:extLst>
              <a:ext uri="{FF2B5EF4-FFF2-40B4-BE49-F238E27FC236}">
                <a16:creationId xmlns:a16="http://schemas.microsoft.com/office/drawing/2014/main" id="{49CBB9CB-7D22-4D55-8B83-777A3BEA310D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045882" y="3293035"/>
            <a:ext cx="3949452" cy="296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08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59A103-1801-4F65-9F9C-AE509F9916A4}"/>
              </a:ext>
            </a:extLst>
          </p:cNvPr>
          <p:cNvSpPr txBox="1"/>
          <p:nvPr/>
        </p:nvSpPr>
        <p:spPr>
          <a:xfrm>
            <a:off x="532357" y="645090"/>
            <a:ext cx="10910170" cy="621708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i="1" dirty="0"/>
              <a:t>“In Dublin’s fair city…”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i="1" dirty="0"/>
              <a:t> </a:t>
            </a:r>
            <a:r>
              <a:rPr lang="en-IE" sz="2000" b="1" dirty="0"/>
              <a:t>Fair: </a:t>
            </a:r>
            <a:r>
              <a:rPr lang="en-IE" sz="2000" dirty="0"/>
              <a:t>pleasant, nice, lovely</a:t>
            </a:r>
          </a:p>
          <a:p>
            <a:endParaRPr lang="en-I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b="1" dirty="0"/>
              <a:t>Pretty</a:t>
            </a:r>
            <a:r>
              <a:rPr lang="en-IE" sz="20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/>
              <a:t>beautiful, attractive</a:t>
            </a:r>
          </a:p>
          <a:p>
            <a:br>
              <a:rPr lang="en-IE" sz="2000" dirty="0"/>
            </a:br>
            <a:endParaRPr lang="en-I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b="1" dirty="0"/>
              <a:t>Wheelbarrow:</a:t>
            </a:r>
            <a:r>
              <a:rPr lang="en-IE" sz="2000" dirty="0"/>
              <a:t> </a:t>
            </a:r>
            <a:br>
              <a:rPr lang="en-IE" sz="2000" dirty="0"/>
            </a:br>
            <a:endParaRPr lang="en-I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b="1" dirty="0"/>
              <a:t>Broad: </a:t>
            </a:r>
            <a:br>
              <a:rPr lang="en-IE" sz="2000" b="1" dirty="0"/>
            </a:br>
            <a:endParaRPr lang="en-I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b="1" dirty="0"/>
              <a:t>Narrow:</a:t>
            </a:r>
          </a:p>
          <a:p>
            <a:br>
              <a:rPr lang="en-IE" sz="2000" b="1" dirty="0"/>
            </a:br>
            <a:endParaRPr lang="en-I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b="1" dirty="0"/>
              <a:t>Cockles and mussels: </a:t>
            </a:r>
          </a:p>
          <a:p>
            <a:r>
              <a:rPr lang="en-IE" sz="2000" b="1" dirty="0"/>
              <a:t>     </a:t>
            </a:r>
            <a:r>
              <a:rPr lang="en-IE" sz="2000" dirty="0"/>
              <a:t>(shellfish)</a:t>
            </a:r>
            <a:endParaRPr lang="en-IE" sz="2000" b="1" dirty="0"/>
          </a:p>
          <a:p>
            <a:endParaRPr lang="en-IE" sz="2000" b="1" dirty="0"/>
          </a:p>
          <a:p>
            <a:endParaRPr lang="en-IE" sz="2000" b="1" dirty="0"/>
          </a:p>
          <a:p>
            <a:endParaRPr lang="en-I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b="1" dirty="0"/>
              <a:t>Fishmonger:</a:t>
            </a:r>
          </a:p>
          <a:p>
            <a:endParaRPr lang="en-IE" sz="2000" b="1" dirty="0"/>
          </a:p>
          <a:p>
            <a:endParaRPr lang="en-IE" sz="2000" b="1" dirty="0"/>
          </a:p>
          <a:p>
            <a:br>
              <a:rPr lang="en-IE" sz="2000" b="1" dirty="0"/>
            </a:br>
            <a:endParaRPr lang="en-I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b="1" dirty="0"/>
              <a:t>Died (dead):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b="1" dirty="0"/>
          </a:p>
          <a:p>
            <a:br>
              <a:rPr lang="en-IE" sz="2000" b="1" dirty="0"/>
            </a:br>
            <a:endParaRPr lang="en-IE" sz="2000" b="1" dirty="0"/>
          </a:p>
          <a:p>
            <a:endParaRPr lang="en-I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b="1" dirty="0"/>
              <a:t>Fever: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b="1" dirty="0"/>
          </a:p>
          <a:p>
            <a:endParaRPr lang="en-IE" sz="2000" b="1" dirty="0"/>
          </a:p>
          <a:p>
            <a:br>
              <a:rPr lang="en-IE" sz="2000" b="1" dirty="0"/>
            </a:br>
            <a:endParaRPr lang="en-I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b="1" dirty="0"/>
              <a:t>Ghost:</a:t>
            </a:r>
            <a:br>
              <a:rPr lang="en-IE" sz="2000" b="1" dirty="0"/>
            </a:br>
            <a:endParaRPr lang="en-IE" sz="2000" b="1" dirty="0"/>
          </a:p>
          <a:p>
            <a:r>
              <a:rPr lang="en-IE" sz="2000" b="1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EA4046-E874-444F-99FA-AFEB14852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96539" y="2323578"/>
            <a:ext cx="2031689" cy="974179"/>
          </a:xfrm>
          <a:prstGeom prst="rect">
            <a:avLst/>
          </a:prstGeom>
        </p:spPr>
      </p:pic>
      <p:pic>
        <p:nvPicPr>
          <p:cNvPr id="7" name="Picture 6" descr="A picture containing indoor, wall, man&#10;&#10;Description automatically generated">
            <a:extLst>
              <a:ext uri="{FF2B5EF4-FFF2-40B4-BE49-F238E27FC236}">
                <a16:creationId xmlns:a16="http://schemas.microsoft.com/office/drawing/2014/main" id="{89817E8F-928A-49BD-B75E-3150E29A0F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7750477" y="424320"/>
            <a:ext cx="2245293" cy="15520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896564-5A35-4C2F-8CD3-3EBE36DD3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3340274" y="4390863"/>
            <a:ext cx="2437352" cy="14338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66847A-B1A0-4489-AA47-BAE92D6AE7C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/>
        </p:blipFill>
        <p:spPr>
          <a:xfrm>
            <a:off x="7002487" y="3615850"/>
            <a:ext cx="1759907" cy="12823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0043FE-9ACE-43AA-BF10-31B4DCE7E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/>
        </p:blipFill>
        <p:spPr>
          <a:xfrm>
            <a:off x="7102258" y="5068168"/>
            <a:ext cx="1158657" cy="143381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AD00151-31A7-41C9-9761-D56F6565CF73}"/>
              </a:ext>
            </a:extLst>
          </p:cNvPr>
          <p:cNvSpPr/>
          <p:nvPr/>
        </p:nvSpPr>
        <p:spPr>
          <a:xfrm>
            <a:off x="1206702" y="1709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/>
              <a:t>r</a:t>
            </a:r>
          </a:p>
        </p:txBody>
      </p:sp>
      <p:pic>
        <p:nvPicPr>
          <p:cNvPr id="18" name="Graphic 17" descr="Line Arrow: Straight">
            <a:extLst>
              <a:ext uri="{FF2B5EF4-FFF2-40B4-BE49-F238E27FC236}">
                <a16:creationId xmlns:a16="http://schemas.microsoft.com/office/drawing/2014/main" id="{EB93E66B-DAD3-4789-A7D8-71FE138D1E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800000">
            <a:off x="3340273" y="3160433"/>
            <a:ext cx="1321497" cy="914400"/>
          </a:xfrm>
          <a:prstGeom prst="rect">
            <a:avLst/>
          </a:prstGeom>
        </p:spPr>
      </p:pic>
      <p:pic>
        <p:nvPicPr>
          <p:cNvPr id="19" name="Graphic 18" descr="Line Arrow: Straight">
            <a:extLst>
              <a:ext uri="{FF2B5EF4-FFF2-40B4-BE49-F238E27FC236}">
                <a16:creationId xmlns:a16="http://schemas.microsoft.com/office/drawing/2014/main" id="{092BAAAF-C2DF-4236-AFB2-4BD637462C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002075" y="3160433"/>
            <a:ext cx="1338199" cy="914400"/>
          </a:xfrm>
          <a:prstGeom prst="rect">
            <a:avLst/>
          </a:prstGeom>
        </p:spPr>
      </p:pic>
      <p:pic>
        <p:nvPicPr>
          <p:cNvPr id="20" name="Graphic 19" descr="Line Arrow: Straight">
            <a:extLst>
              <a:ext uri="{FF2B5EF4-FFF2-40B4-BE49-F238E27FC236}">
                <a16:creationId xmlns:a16="http://schemas.microsoft.com/office/drawing/2014/main" id="{3C546A57-02A6-416E-9A28-22774273AB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20551" y="3668786"/>
            <a:ext cx="357513" cy="914400"/>
          </a:xfrm>
          <a:prstGeom prst="rect">
            <a:avLst/>
          </a:prstGeom>
        </p:spPr>
      </p:pic>
      <p:pic>
        <p:nvPicPr>
          <p:cNvPr id="21" name="Graphic 20" descr="Line Arrow: Straight">
            <a:extLst>
              <a:ext uri="{FF2B5EF4-FFF2-40B4-BE49-F238E27FC236}">
                <a16:creationId xmlns:a16="http://schemas.microsoft.com/office/drawing/2014/main" id="{B1188214-0DAD-439E-AD53-52CE5D9A727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800000">
            <a:off x="2596540" y="3668786"/>
            <a:ext cx="323064" cy="914400"/>
          </a:xfrm>
          <a:prstGeom prst="rect">
            <a:avLst/>
          </a:prstGeom>
        </p:spPr>
      </p:pic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F3E39166-4BFA-479D-8417-AF49565BB63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/>
          <a:stretch/>
        </p:blipFill>
        <p:spPr>
          <a:xfrm>
            <a:off x="7875516" y="2054300"/>
            <a:ext cx="2038613" cy="148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24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next to a bicycle&#10;&#10;Description generated with very high confidence">
            <a:extLst>
              <a:ext uri="{FF2B5EF4-FFF2-40B4-BE49-F238E27FC236}">
                <a16:creationId xmlns:a16="http://schemas.microsoft.com/office/drawing/2014/main" id="{C1EDA92C-0BBA-4D49-97EA-5198087CC9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4518" y="0"/>
            <a:ext cx="7679765" cy="7139132"/>
          </a:xfrm>
          <a:prstGeom prst="rect">
            <a:avLst/>
          </a:prstGeom>
        </p:spPr>
      </p:pic>
      <p:pic>
        <p:nvPicPr>
          <p:cNvPr id="6" name="Online Media 5">
            <a:hlinkClick r:id="" action="ppaction://media"/>
            <a:extLst>
              <a:ext uri="{FF2B5EF4-FFF2-40B4-BE49-F238E27FC236}">
                <a16:creationId xmlns:a16="http://schemas.microsoft.com/office/drawing/2014/main" id="{A68B6E92-AEB0-4E14-81DB-61F0AD036C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043140" y="593452"/>
            <a:ext cx="7557427" cy="566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17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740" y="33862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IE" sz="4000" b="1" dirty="0"/>
              <a:t>Music Vocabulary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044" y="652163"/>
            <a:ext cx="2073772" cy="1672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986" y="2356217"/>
            <a:ext cx="29235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/>
              <a:t>Beat/Rhythm - - speed &amp; pattern of musical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/>
              <a:t>Melody – tune </a:t>
            </a:r>
            <a:r>
              <a:rPr lang="mr-IN" b="1" dirty="0"/>
              <a:t>–</a:t>
            </a:r>
            <a:r>
              <a:rPr lang="en-IE" b="1" dirty="0"/>
              <a:t> What’s the tune to “Happy Birthday to you”?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/>
              <a:t>Song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/>
              <a:t>Lyrics - words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317" y="1187311"/>
            <a:ext cx="1804027" cy="20478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53021" y="3250732"/>
            <a:ext cx="22157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/>
              <a:t>Male/female voice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/>
              <a:t>Pitch: high/low, flat note, out of tune,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/>
              <a:t>Harmony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3027" y="1207281"/>
            <a:ext cx="3000831" cy="20636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86539" y="3241201"/>
            <a:ext cx="3547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b="1" dirty="0"/>
              <a:t>Acoustic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b="1" dirty="0"/>
              <a:t>Electric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b="1" dirty="0"/>
              <a:t>Chords</a:t>
            </a:r>
          </a:p>
          <a:p>
            <a:endParaRPr lang="en-IE" sz="20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3670" y="866262"/>
            <a:ext cx="2070000" cy="15428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43" y="886364"/>
            <a:ext cx="2058657" cy="15439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226352" y="2547461"/>
            <a:ext cx="2965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b="1" dirty="0"/>
              <a:t>Solo (solo-singer)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b="1" dirty="0"/>
              <a:t>Band,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b="1" dirty="0"/>
              <a:t>Choir (/</a:t>
            </a:r>
            <a:r>
              <a:rPr lang="en-IE" sz="2000" b="1" dirty="0" err="1"/>
              <a:t>kwai-er</a:t>
            </a:r>
            <a:r>
              <a:rPr lang="en-IE" sz="2000" b="1" dirty="0"/>
              <a:t>/)</a:t>
            </a:r>
          </a:p>
          <a:p>
            <a:endParaRPr lang="en-IE" sz="20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2889" y="3337093"/>
            <a:ext cx="2526100" cy="19774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84369" y="5097392"/>
            <a:ext cx="2578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b="1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b="1" dirty="0"/>
              <a:t>Verse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b="1" dirty="0"/>
              <a:t>Chorus</a:t>
            </a:r>
          </a:p>
          <a:p>
            <a:endParaRPr lang="en-IE" sz="2000" b="1" dirty="0"/>
          </a:p>
        </p:txBody>
      </p:sp>
    </p:spTree>
    <p:extLst>
      <p:ext uri="{BB962C8B-B14F-4D97-AF65-F5344CB8AC3E}">
        <p14:creationId xmlns:p14="http://schemas.microsoft.com/office/powerpoint/2010/main" val="268620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9BA6403-DDFB-4FF3-92D7-B87F833A9780}"/>
              </a:ext>
            </a:extLst>
          </p:cNvPr>
          <p:cNvSpPr txBox="1"/>
          <p:nvPr/>
        </p:nvSpPr>
        <p:spPr>
          <a:xfrm>
            <a:off x="6450100" y="2363561"/>
            <a:ext cx="2458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err="1"/>
              <a:t>Clannad</a:t>
            </a:r>
            <a:endParaRPr lang="en-IE" sz="4000" dirty="0"/>
          </a:p>
        </p:txBody>
      </p:sp>
      <p:pic>
        <p:nvPicPr>
          <p:cNvPr id="9" name="Picture 8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5BBC7E6F-3C76-407B-9BE2-26B868834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84" y="718484"/>
            <a:ext cx="4416632" cy="52683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C5172D-315D-42F3-B497-868B7121FD2D}"/>
              </a:ext>
            </a:extLst>
          </p:cNvPr>
          <p:cNvSpPr/>
          <p:nvPr/>
        </p:nvSpPr>
        <p:spPr>
          <a:xfrm>
            <a:off x="7550257" y="5347328"/>
            <a:ext cx="36005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hlinkClick r:id="rId3"/>
              </a:rPr>
              <a:t>https://www.youtube.com/playlist?list=PLCzg47isJDOzLUWF6rNlGy2rmDaT3oCWU</a:t>
            </a:r>
            <a:r>
              <a:rPr lang="en-I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023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3A9D86E-2110-414C-A789-1B14FCD55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D3F86C2-6800-4B48-AA85-2C7CD1B53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E59C5B5-C483-49A7-8EA0-506138526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D6C58B8-7BB1-49FF-830C-A105A4CE5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EF8675D-B8F2-4363-95EB-AB8CE5FA0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A3ACA9-28FE-44FE-8439-756750473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0D58E2-01A9-4E70-BA51-69B197F1A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7" name="Rectangle 16">
              <a:extLst>
                <a:ext uri="{FF2B5EF4-FFF2-40B4-BE49-F238E27FC236}">
                  <a16:creationId xmlns:a16="http://schemas.microsoft.com/office/drawing/2014/main" id="{FC497120-6A68-492A-9EBA-D4505D020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C8ED9DE-FE0B-4A0F-9FED-73B1D451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DA59B277-33EA-4BB9-A331-DCBE278A96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1824C8A-9853-4EA8-90EF-A21BE1B12F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F77C14AC-FE89-4440-AFCA-5AC1694CD6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2748DB2-C659-4B70-9D86-64B4D399DE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2BD2D78-03F2-41C7-ADBE-412C9EF451BE}"/>
              </a:ext>
            </a:extLst>
          </p:cNvPr>
          <p:cNvSpPr txBox="1"/>
          <p:nvPr/>
        </p:nvSpPr>
        <p:spPr>
          <a:xfrm>
            <a:off x="4564279" y="1041401"/>
            <a:ext cx="6528018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Enya</a:t>
            </a:r>
          </a:p>
        </p:txBody>
      </p:sp>
      <p:pic>
        <p:nvPicPr>
          <p:cNvPr id="2" name="Picture 1" descr="A close up of a person&#10;&#10;Description generated with high confidence">
            <a:extLst>
              <a:ext uri="{FF2B5EF4-FFF2-40B4-BE49-F238E27FC236}">
                <a16:creationId xmlns:a16="http://schemas.microsoft.com/office/drawing/2014/main" id="{1E690DC1-726C-43D2-A45E-98511F6772F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>
            <a:off x="1081874" y="1041400"/>
            <a:ext cx="3059206" cy="477520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0F81308-B8E6-4D5D-B72F-86A7ABA8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2168" y="3522131"/>
            <a:ext cx="6492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0872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2.24"/>
  <p:tag name="PPTVERSION" val="15"/>
  <p:tag name="TPOS" val="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772</Words>
  <Application>Microsoft Office PowerPoint</Application>
  <PresentationFormat>Širokoúhlá obrazovka</PresentationFormat>
  <Paragraphs>183</Paragraphs>
  <Slides>23</Slides>
  <Notes>1</Notes>
  <HiddenSlides>0</HiddenSlides>
  <MMClips>4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Garamond</vt:lpstr>
      <vt:lpstr>Organic</vt:lpstr>
      <vt:lpstr>Irish Music</vt:lpstr>
      <vt:lpstr>Traditional Irish Music Instruments</vt:lpstr>
      <vt:lpstr>The Bodhran in Action</vt:lpstr>
      <vt:lpstr>Traditional Irish Music</vt:lpstr>
      <vt:lpstr>Prezentace aplikace PowerPoint</vt:lpstr>
      <vt:lpstr>Prezentace aplikace PowerPoint</vt:lpstr>
      <vt:lpstr>Music Vocabulary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What genre of music?</vt:lpstr>
      <vt:lpstr>What was the first concert you went to?</vt:lpstr>
      <vt:lpstr>Prezentace aplikace PowerPoint</vt:lpstr>
      <vt:lpstr>FINAL PRESENTATIONS: </vt:lpstr>
      <vt:lpstr>Have you ever…?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Irish Music</dc:title>
  <dc:creator>Aisling Nolan</dc:creator>
  <cp:lastModifiedBy>Mgr. Kateřina Vaňková</cp:lastModifiedBy>
  <cp:revision>10</cp:revision>
  <dcterms:created xsi:type="dcterms:W3CDTF">2019-07-30T21:23:27Z</dcterms:created>
  <dcterms:modified xsi:type="dcterms:W3CDTF">2022-10-26T09:02:15Z</dcterms:modified>
</cp:coreProperties>
</file>