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3" r:id="rId6"/>
    <p:sldId id="264" r:id="rId7"/>
    <p:sldId id="268" r:id="rId8"/>
    <p:sldId id="288" r:id="rId9"/>
    <p:sldId id="27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AC726-5E3A-4131-B227-3217DA561043}" type="datetimeFigureOut">
              <a:rPr lang="en-IE" smtClean="0"/>
              <a:t>26/10/2022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05C83-4E51-4EF5-B40A-A6994C64A3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991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airy" TargetMode="External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en.wikipedia.org/wiki/Leprechaun_traps" TargetMode="External"/><Relationship Id="rId7" Type="http://schemas.openxmlformats.org/officeDocument/2006/relationships/hyperlink" Target="http://commons.wikimedia.org/wiki/File:PPShovel01.svg" TargetMode="External"/><Relationship Id="rId2" Type="http://schemas.openxmlformats.org/officeDocument/2006/relationships/hyperlink" Target="https://en.wikipedia.org/wiki/Rainbo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en.wikipedia.org/wiki/Wish" TargetMode="External"/><Relationship Id="rId9" Type="http://schemas.openxmlformats.org/officeDocument/2006/relationships/hyperlink" Target="https://en.wikipedia.org/wiki/File:Red_Ribbon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86llfo2Ao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microsoft.com/office/2007/relationships/hdphoto" Target="../media/hdphoto5.wdp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tiff"/><Relationship Id="rId10" Type="http://schemas.openxmlformats.org/officeDocument/2006/relationships/image" Target="../media/image29.jpe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E47E36-BAE3-4B33-BC05-779343E53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0"/>
            <a:ext cx="7808159" cy="6872226"/>
            <a:chOff x="2202616" y="0"/>
            <a:chExt cx="7808159" cy="6872226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3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29" name="Group 28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30" name="Rounded Rectangle 2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32" name="Rounded Rectangle 2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cxnSp>
        <p:nvCxnSpPr>
          <p:cNvPr id="35" name="Straight Connector 3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CA5A57A-6CCA-4FA8-8954-683BBAA8D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Autofit/>
          </a:bodyPr>
          <a:lstStyle/>
          <a:p>
            <a:r>
              <a:rPr lang="en-IE" sz="6000" dirty="0">
                <a:solidFill>
                  <a:schemeClr val="accent5">
                    <a:lumMod val="50000"/>
                  </a:schemeClr>
                </a:solidFill>
              </a:rPr>
              <a:t>Irish Fairy Folklore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272A7-EDA0-40D1-82F1-02BB27B1D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IE" dirty="0"/>
              <a:t>Aisling Nolan</a:t>
            </a:r>
          </a:p>
          <a:p>
            <a:r>
              <a:rPr lang="en-IE" dirty="0"/>
              <a:t>English For Teachers</a:t>
            </a:r>
          </a:p>
          <a:p>
            <a:endParaRPr lang="en-IE" dirty="0"/>
          </a:p>
        </p:txBody>
      </p:sp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EC0A40C0-619E-40F4-ABBD-114B0432B0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46480">
            <a:off x="959651" y="293350"/>
            <a:ext cx="2159374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lant&#10;&#10;Description generated with high confidence">
            <a:extLst>
              <a:ext uri="{FF2B5EF4-FFF2-40B4-BE49-F238E27FC236}">
                <a16:creationId xmlns:a16="http://schemas.microsoft.com/office/drawing/2014/main" id="{42CAC67B-999F-436A-B91D-56655A43AD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7189" b="2717"/>
          <a:stretch/>
        </p:blipFill>
        <p:spPr>
          <a:xfrm>
            <a:off x="-668832" y="1"/>
            <a:ext cx="12951420" cy="7285175"/>
          </a:xfrm>
          <a:prstGeom prst="rect">
            <a:avLst/>
          </a:prstGeom>
        </p:spPr>
      </p:pic>
      <p:sp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49" name="Rounded Rectangle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51" name="Rounded 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F50729BD-9E1C-4DB7-9821-6B79E2080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945" y="2590054"/>
            <a:ext cx="2756409" cy="3444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42DD4-7FFC-423F-B2A5-0CDCD2261D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908" y="2531735"/>
            <a:ext cx="2867632" cy="35611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4A53EB-99B1-431F-A84E-7960BC749471}"/>
              </a:ext>
            </a:extLst>
          </p:cNvPr>
          <p:cNvSpPr txBox="1"/>
          <p:nvPr/>
        </p:nvSpPr>
        <p:spPr>
          <a:xfrm>
            <a:off x="2299703" y="1724975"/>
            <a:ext cx="8546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E" sz="2800" dirty="0">
                <a:latin typeface="+mj-lt"/>
              </a:rPr>
              <a:t>The Leprechaun is a type of </a:t>
            </a:r>
            <a:r>
              <a:rPr lang="en-IE" sz="2800" b="1" dirty="0">
                <a:latin typeface="+mj-lt"/>
                <a:hlinkClick r:id="rId8" tooltip="Fairy"/>
              </a:rPr>
              <a:t>fairy</a:t>
            </a:r>
            <a:r>
              <a:rPr lang="en-IE" sz="2800" dirty="0">
                <a:latin typeface="+mj-lt"/>
              </a:rPr>
              <a:t> in Irish folklore.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74948C-FE4C-4721-B717-E127AD86A13A}"/>
              </a:ext>
            </a:extLst>
          </p:cNvPr>
          <p:cNvSpPr txBox="1"/>
          <p:nvPr/>
        </p:nvSpPr>
        <p:spPr>
          <a:xfrm>
            <a:off x="83407" y="638027"/>
            <a:ext cx="1107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>
                <a:solidFill>
                  <a:schemeClr val="accent1"/>
                </a:solidFill>
              </a:rPr>
              <a:t>Leprechaun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CC88CE-9A06-43BA-903E-7872B8118DD1}"/>
              </a:ext>
            </a:extLst>
          </p:cNvPr>
          <p:cNvSpPr txBox="1"/>
          <p:nvPr/>
        </p:nvSpPr>
        <p:spPr>
          <a:xfrm>
            <a:off x="6929185" y="756344"/>
            <a:ext cx="246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>
                <a:solidFill>
                  <a:schemeClr val="accent1"/>
                </a:solidFill>
              </a:rPr>
              <a:t>/le-pre-</a:t>
            </a:r>
            <a:r>
              <a:rPr lang="en-IE" sz="2800" b="1" dirty="0" err="1">
                <a:solidFill>
                  <a:schemeClr val="accent1"/>
                </a:solidFill>
              </a:rPr>
              <a:t>kawn</a:t>
            </a:r>
            <a:r>
              <a:rPr lang="en-IE" sz="2800" b="1" dirty="0">
                <a:solidFill>
                  <a:schemeClr val="accent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5598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871151" y="1041268"/>
            <a:ext cx="5580063" cy="4994275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E" sz="2800" dirty="0"/>
              <a:t>They are usually represented as little bearded men, wearing a coat and hat, who are often mischievous (i.e. badly behaved/naughty). </a:t>
            </a:r>
          </a:p>
          <a:p>
            <a:pPr algn="just"/>
            <a:r>
              <a:rPr lang="en-IE" sz="2800" dirty="0"/>
              <a:t>They are solitary creatures who spend their time making and repairing shoes. The leprechaun is a shoemaker, and he provides the fairies with their dancing shoes. As the fairies love to dance, he is always busy.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769" y="1245643"/>
            <a:ext cx="4331036" cy="45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839164" y="926840"/>
            <a:ext cx="5375275" cy="3717941"/>
          </a:xfrm>
          <a:prstGeom prst="rect">
            <a:avLst/>
          </a:prstGeom>
          <a:solidFill>
            <a:srgbClr val="FDFDF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E" sz="2400" dirty="0"/>
              <a:t>They have a hidden pot of gold at the end of the </a:t>
            </a:r>
            <a:r>
              <a:rPr lang="en-IE" sz="2400" dirty="0">
                <a:hlinkClick r:id="rId2" tooltip="Rainbow"/>
              </a:rPr>
              <a:t>rainbow</a:t>
            </a:r>
            <a:r>
              <a:rPr lang="en-IE" sz="2400" dirty="0"/>
              <a:t>. </a:t>
            </a:r>
          </a:p>
          <a:p>
            <a:pPr algn="just"/>
            <a:r>
              <a:rPr lang="en-IE" sz="2400" dirty="0"/>
              <a:t>If </a:t>
            </a:r>
            <a:r>
              <a:rPr lang="en-IE" sz="2400" u="sng" dirty="0">
                <a:solidFill>
                  <a:schemeClr val="accent4">
                    <a:lumMod val="75000"/>
                  </a:schemeClr>
                </a:solidFill>
                <a:hlinkClick r:id="rId3" tooltip="Leprechaun trap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IE" sz="2400" u="sng" dirty="0">
                <a:solidFill>
                  <a:schemeClr val="accent4">
                    <a:lumMod val="75000"/>
                  </a:schemeClr>
                </a:solidFill>
              </a:rPr>
              <a:t>aught</a:t>
            </a:r>
            <a:r>
              <a:rPr lang="en-IE" sz="2400" dirty="0"/>
              <a:t> by a human, they often grant three </a:t>
            </a:r>
            <a:r>
              <a:rPr lang="en-IE" sz="2400" dirty="0">
                <a:hlinkClick r:id="rId4" tooltip="Wish"/>
              </a:rPr>
              <a:t>wishes</a:t>
            </a:r>
            <a:r>
              <a:rPr lang="en-IE" sz="2400" dirty="0"/>
              <a:t> in exchange for their freedom, but be very careful as leprechauns are very tricky and will misinterpret (change the meaning of)  your words!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297" y="816015"/>
            <a:ext cx="4537858" cy="5291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250" y="4087862"/>
            <a:ext cx="5557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Example: a man got a leprechaun to show him the tree in the field where his treasure was located. He had no spade [shovel], so the man marked the tree with one of his red ribbons, then kindly released the leprechaun and went to get a spade. When he returned he found that every tree in the field had a red ribbon!</a:t>
            </a:r>
          </a:p>
        </p:txBody>
      </p:sp>
      <p:pic>
        <p:nvPicPr>
          <p:cNvPr id="3" name="Picture 2" descr="A picture containing thing, tool, indoor, shovel&#10;&#10;Description generated with high confidence">
            <a:extLst>
              <a:ext uri="{FF2B5EF4-FFF2-40B4-BE49-F238E27FC236}">
                <a16:creationId xmlns:a16="http://schemas.microsoft.com/office/drawing/2014/main" id="{D4F4DFA3-800B-4A38-99D0-888328651D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74481" y="4662143"/>
            <a:ext cx="1149752" cy="1149752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B8E02E-5A83-406B-B671-7D243F49A5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637434" y="5619508"/>
            <a:ext cx="463371" cy="6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90" y="673062"/>
            <a:ext cx="950912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IE" dirty="0"/>
              <a:t>If you Caught a Leprechaun, What 3 Wishes Would you make?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4" y="2147739"/>
            <a:ext cx="3109460" cy="4005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2277" y="10223"/>
            <a:ext cx="2512708" cy="2923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4898" y="2056536"/>
            <a:ext cx="7884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If I + (verb in simple past) </a:t>
            </a:r>
            <a:r>
              <a:rPr lang="mr-IN" sz="2400" b="1" dirty="0"/>
              <a:t>…</a:t>
            </a:r>
            <a:r>
              <a:rPr lang="en-US" sz="2400" b="1" dirty="0"/>
              <a:t>, I would (do) </a:t>
            </a:r>
            <a:r>
              <a:rPr lang="mr-IN" sz="2400" b="1" dirty="0"/>
              <a:t>…</a:t>
            </a:r>
            <a:r>
              <a:rPr lang="en-US" sz="2400" b="1" dirty="0"/>
              <a:t>.</a:t>
            </a:r>
          </a:p>
          <a:p>
            <a:r>
              <a:rPr lang="en-US" sz="2400" dirty="0"/>
              <a:t>	“If I </a:t>
            </a:r>
            <a:r>
              <a:rPr lang="en-US" sz="2400" u="sng" dirty="0"/>
              <a:t>caught</a:t>
            </a:r>
            <a:r>
              <a:rPr lang="en-US" sz="2400" dirty="0"/>
              <a:t> a leprechaun, I </a:t>
            </a:r>
            <a:r>
              <a:rPr lang="en-US" sz="2400" u="sng" dirty="0"/>
              <a:t>would</a:t>
            </a:r>
            <a:r>
              <a:rPr lang="en-US" sz="2400" dirty="0"/>
              <a:t> </a:t>
            </a:r>
            <a:r>
              <a:rPr lang="en-US" sz="2400" u="sng" dirty="0"/>
              <a:t>wish</a:t>
            </a:r>
            <a:r>
              <a:rPr lang="en-US" sz="2400" dirty="0"/>
              <a:t> for a car”</a:t>
            </a:r>
          </a:p>
          <a:p>
            <a:r>
              <a:rPr lang="en-US" sz="2400" dirty="0"/>
              <a:t>							     I </a:t>
            </a:r>
            <a:r>
              <a:rPr lang="en-US" sz="2400" u="sng" dirty="0"/>
              <a:t>would</a:t>
            </a:r>
            <a:r>
              <a:rPr lang="en-US" sz="2400" dirty="0"/>
              <a:t> </a:t>
            </a:r>
            <a:r>
              <a:rPr lang="en-US" sz="2400" u="sng" dirty="0"/>
              <a:t>wish</a:t>
            </a:r>
            <a:r>
              <a:rPr lang="en-US" sz="2400" dirty="0"/>
              <a:t> to win the lottery”</a:t>
            </a:r>
          </a:p>
          <a:p>
            <a:r>
              <a:rPr lang="en-US" sz="2400" dirty="0"/>
              <a:t>							     I </a:t>
            </a:r>
            <a:r>
              <a:rPr lang="en-US" sz="2400" u="sng" dirty="0"/>
              <a:t>would</a:t>
            </a:r>
            <a:r>
              <a:rPr lang="en-US" sz="2400" dirty="0"/>
              <a:t> </a:t>
            </a:r>
            <a:r>
              <a:rPr lang="en-US" sz="2400" u="sng" dirty="0"/>
              <a:t>wish</a:t>
            </a:r>
            <a:r>
              <a:rPr lang="en-US" sz="2400" dirty="0"/>
              <a:t> …”</a:t>
            </a:r>
          </a:p>
        </p:txBody>
      </p:sp>
      <p:pic>
        <p:nvPicPr>
          <p:cNvPr id="8" name="Picture 7" descr="A picture containing indoor, person&#10;&#10;Description generated with high confidence">
            <a:extLst>
              <a:ext uri="{FF2B5EF4-FFF2-40B4-BE49-F238E27FC236}">
                <a16:creationId xmlns:a16="http://schemas.microsoft.com/office/drawing/2014/main" id="{550E5B04-3017-4DEA-A2BF-CACC36E862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23" y="3420139"/>
            <a:ext cx="1501135" cy="1952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5400" y="5372185"/>
            <a:ext cx="54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Today I </a:t>
            </a:r>
            <a:r>
              <a:rPr lang="en-IE" sz="2400" b="1" dirty="0"/>
              <a:t>catch</a:t>
            </a:r>
            <a:r>
              <a:rPr lang="en-IE" sz="2400" dirty="0"/>
              <a:t>, yesterday I </a:t>
            </a:r>
            <a:r>
              <a:rPr lang="en-IE" sz="2400" b="1" dirty="0"/>
              <a:t>caught</a:t>
            </a:r>
          </a:p>
        </p:txBody>
      </p:sp>
    </p:spTree>
    <p:extLst>
      <p:ext uri="{BB962C8B-B14F-4D97-AF65-F5344CB8AC3E}">
        <p14:creationId xmlns:p14="http://schemas.microsoft.com/office/powerpoint/2010/main" val="162858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362" y="567560"/>
            <a:ext cx="7315199" cy="1104327"/>
          </a:xfrm>
        </p:spPr>
        <p:txBody>
          <a:bodyPr>
            <a:normAutofit/>
          </a:bodyPr>
          <a:lstStyle/>
          <a:p>
            <a:pPr algn="ctr"/>
            <a:r>
              <a:rPr lang="en-IE" sz="4800" b="1" dirty="0"/>
              <a:t>Banshee</a:t>
            </a:r>
            <a:endParaRPr lang="en-IE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803" y="875165"/>
            <a:ext cx="2849491" cy="5074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14363" y="1508596"/>
            <a:ext cx="73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defRPr sz="1200">
                <a:solidFill>
                  <a:srgbClr val="232323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IE" sz="2400" dirty="0"/>
              <a:t>The banshee is a fairy in Irish folklore whose scream or wail was an omen/sign of death.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0001" y="2495799"/>
            <a:ext cx="76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2400" dirty="0"/>
              <a:t>She can appear in a variety of forms from a woman with long, red hair and very pale skin to an older woman with dry, grey hair, rotten teeth and fiery red eyes.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0001" y="4019268"/>
            <a:ext cx="7103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sz="2400" dirty="0"/>
              <a:t>She is often represented with a comb in her hair and this has led to an Irish superstition that finding a comb on the ground is considered bad luck.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6" b="89984" l="2424" r="964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30540">
            <a:off x="9936927" y="3158100"/>
            <a:ext cx="2389650" cy="15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X86llfo2Aoo">
            <a:hlinkClick r:id="" action="ppaction://media"/>
            <a:extLst>
              <a:ext uri="{FF2B5EF4-FFF2-40B4-BE49-F238E27FC236}">
                <a16:creationId xmlns:a16="http://schemas.microsoft.com/office/drawing/2014/main" id="{75342FC0-5319-4E08-8B5C-F0D44F9B15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5621" y="1188706"/>
            <a:ext cx="7002683" cy="525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6362" y="293970"/>
            <a:ext cx="9601200" cy="1303337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Darby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O’Gill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and the Little People</a:t>
            </a:r>
          </a:p>
        </p:txBody>
      </p:sp>
    </p:spTree>
    <p:extLst>
      <p:ext uri="{BB962C8B-B14F-4D97-AF65-F5344CB8AC3E}">
        <p14:creationId xmlns:p14="http://schemas.microsoft.com/office/powerpoint/2010/main" val="198468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6075"/>
            <a:ext cx="11233150" cy="13208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Superstitions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4993" y="1253084"/>
            <a:ext cx="9629775" cy="483393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If you find a comb, someone in your family will die.</a:t>
            </a:r>
          </a:p>
          <a:p>
            <a:r>
              <a:rPr lang="en-US" sz="2800" dirty="0"/>
              <a:t>If you </a:t>
            </a:r>
            <a:r>
              <a:rPr lang="en-US" sz="2800" u="sng" dirty="0"/>
              <a:t>(present verb) </a:t>
            </a:r>
            <a:r>
              <a:rPr lang="mr-IN" sz="2800" dirty="0"/>
              <a:t>…</a:t>
            </a:r>
            <a:r>
              <a:rPr lang="en-US" sz="2800" dirty="0"/>
              <a:t>, you </a:t>
            </a:r>
            <a:r>
              <a:rPr lang="en-US" sz="2800" u="sng" dirty="0"/>
              <a:t>will + (present verb)</a:t>
            </a:r>
            <a:r>
              <a:rPr lang="en-US" sz="2800" dirty="0"/>
              <a:t> </a:t>
            </a:r>
            <a:r>
              <a:rPr lang="mr-IN" sz="2800" dirty="0"/>
              <a:t>…</a:t>
            </a:r>
            <a:endParaRPr lang="en-US" sz="2800" dirty="0"/>
          </a:p>
          <a:p>
            <a:pPr>
              <a:lnSpc>
                <a:spcPct val="170000"/>
              </a:lnSpc>
            </a:pPr>
            <a:r>
              <a:rPr lang="en-US" dirty="0"/>
              <a:t>If you open an umbrella inside, you will have bad luck. </a:t>
            </a:r>
          </a:p>
          <a:p>
            <a:r>
              <a:rPr lang="en-US" dirty="0"/>
              <a:t>If you keep a rabbit’s foot, you will have good luck. </a:t>
            </a:r>
          </a:p>
          <a:p>
            <a:r>
              <a:rPr lang="en-US" dirty="0"/>
              <a:t>If you break a mirror, you will have seven years bad luck!</a:t>
            </a:r>
          </a:p>
          <a:p>
            <a:r>
              <a:rPr lang="en-US" dirty="0"/>
              <a:t>If you walk under a ladder, you will have bad luck. </a:t>
            </a:r>
          </a:p>
          <a:p>
            <a:r>
              <a:rPr lang="en-US" dirty="0"/>
              <a:t>If you cross your fingers, it will bring good luck. – “fingers crossed”</a:t>
            </a:r>
          </a:p>
          <a:p>
            <a:r>
              <a:rPr lang="en-US" dirty="0"/>
              <a:t>If a black cat crosses your path, you will have bad luck. </a:t>
            </a:r>
          </a:p>
          <a:p>
            <a:r>
              <a:rPr lang="en-US" dirty="0"/>
              <a:t>If you put new shoes on the table, you will have bad luck. </a:t>
            </a:r>
          </a:p>
          <a:p>
            <a:pPr>
              <a:lnSpc>
                <a:spcPct val="170000"/>
              </a:lnSpc>
            </a:pPr>
            <a:r>
              <a:rPr lang="en-US" sz="2900" dirty="0"/>
              <a:t>What are some superstitions in </a:t>
            </a:r>
            <a:r>
              <a:rPr lang="en-US" sz="2900" b="1" dirty="0"/>
              <a:t>your country </a:t>
            </a:r>
            <a:r>
              <a:rPr lang="en-US" sz="2900" dirty="0"/>
              <a:t>for </a:t>
            </a:r>
            <a:r>
              <a:rPr lang="en-US" sz="2900" u="sng" dirty="0"/>
              <a:t>good</a:t>
            </a:r>
            <a:r>
              <a:rPr lang="en-US" sz="2900" dirty="0"/>
              <a:t> luck and </a:t>
            </a:r>
            <a:r>
              <a:rPr lang="en-US" sz="2900" u="sng" dirty="0"/>
              <a:t>bad</a:t>
            </a:r>
            <a:r>
              <a:rPr lang="en-US" sz="2900" dirty="0"/>
              <a:t> luck?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8003" y="754076"/>
            <a:ext cx="1281868" cy="1278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875" y="2235457"/>
            <a:ext cx="1360960" cy="1360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562" y="682733"/>
            <a:ext cx="1782352" cy="178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91" y="2159119"/>
            <a:ext cx="2304881" cy="1536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06" b="96090" l="2420" r="940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991" y="3670053"/>
            <a:ext cx="1623656" cy="1296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125" y="2465085"/>
            <a:ext cx="1123525" cy="1123525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6184B80F-F009-4032-9AB3-63A1C52D4ED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562" y="3822372"/>
            <a:ext cx="1772323" cy="13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9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3672-E996-468B-9391-E311872E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FINAL PRESENTATIONS: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BACE9-65FF-4D84-849C-825B61975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01747"/>
            <a:ext cx="9601196" cy="3474121"/>
          </a:xfrm>
        </p:spPr>
        <p:txBody>
          <a:bodyPr>
            <a:normAutofit lnSpcReduction="10000"/>
          </a:bodyPr>
          <a:lstStyle/>
          <a:p>
            <a:r>
              <a:rPr lang="en-IE" dirty="0"/>
              <a:t>3 or 4 people per team</a:t>
            </a:r>
          </a:p>
          <a:p>
            <a:r>
              <a:rPr lang="en-IE" dirty="0"/>
              <a:t>Teams present 3 slides * each team member must speak!</a:t>
            </a:r>
          </a:p>
          <a:p>
            <a:r>
              <a:rPr lang="en-IE" dirty="0"/>
              <a:t>Have team members from different countries – 2 or more nationalities</a:t>
            </a:r>
          </a:p>
          <a:p>
            <a:r>
              <a:rPr lang="en-IE" b="1" dirty="0"/>
              <a:t>Slide 1: </a:t>
            </a:r>
            <a:r>
              <a:rPr lang="en-IE" dirty="0"/>
              <a:t>What you have learned, </a:t>
            </a:r>
            <a:r>
              <a:rPr lang="en-IE" b="1" dirty="0"/>
              <a:t>Slide 2: </a:t>
            </a:r>
            <a:r>
              <a:rPr lang="en-IE" dirty="0"/>
              <a:t>Pictures etc, </a:t>
            </a:r>
            <a:r>
              <a:rPr lang="en-IE" b="1" dirty="0"/>
              <a:t>Slide 3: </a:t>
            </a:r>
            <a:r>
              <a:rPr lang="en-IE" dirty="0"/>
              <a:t>Create a task for your students that refers to the picture(s) from Slide 2</a:t>
            </a:r>
          </a:p>
          <a:p>
            <a:r>
              <a:rPr lang="en-IE" dirty="0"/>
              <a:t>Focus on the content first, technology second</a:t>
            </a:r>
          </a:p>
          <a:p>
            <a:r>
              <a:rPr lang="en-IE" dirty="0"/>
              <a:t>Don’t worry, it’ll be grand!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9752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922</TotalTime>
  <Words>612</Words>
  <Application>Microsoft Office PowerPoint</Application>
  <PresentationFormat>Širokoúhlá obrazovka</PresentationFormat>
  <Paragraphs>41</Paragraphs>
  <Slides>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Verdana</vt:lpstr>
      <vt:lpstr>Organic</vt:lpstr>
      <vt:lpstr>Irish Fairy Folklore</vt:lpstr>
      <vt:lpstr>Prezentace aplikace PowerPoint</vt:lpstr>
      <vt:lpstr>Prezentace aplikace PowerPoint</vt:lpstr>
      <vt:lpstr>Prezentace aplikace PowerPoint</vt:lpstr>
      <vt:lpstr>If you Caught a Leprechaun, What 3 Wishes Would you make?</vt:lpstr>
      <vt:lpstr>Banshee</vt:lpstr>
      <vt:lpstr>Darby O’Gill and the Little People</vt:lpstr>
      <vt:lpstr>Superstitions</vt:lpstr>
      <vt:lpstr>FINAL PRESENTATIONS: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Aisling Nolan</dc:creator>
  <cp:lastModifiedBy>Mgr. Kateřina Vaňková</cp:lastModifiedBy>
  <cp:revision>49</cp:revision>
  <dcterms:created xsi:type="dcterms:W3CDTF">2017-07-17T18:11:21Z</dcterms:created>
  <dcterms:modified xsi:type="dcterms:W3CDTF">2022-10-26T09:01:49Z</dcterms:modified>
</cp:coreProperties>
</file>